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7" r:id="rId2"/>
    <p:sldId id="401" r:id="rId3"/>
    <p:sldId id="402" r:id="rId4"/>
    <p:sldId id="404" r:id="rId5"/>
    <p:sldId id="368" r:id="rId6"/>
    <p:sldId id="399" r:id="rId7"/>
    <p:sldId id="382" r:id="rId8"/>
    <p:sldId id="369" r:id="rId9"/>
    <p:sldId id="372" r:id="rId10"/>
    <p:sldId id="374" r:id="rId11"/>
    <p:sldId id="380" r:id="rId12"/>
    <p:sldId id="378" r:id="rId13"/>
    <p:sldId id="391" r:id="rId14"/>
    <p:sldId id="393" r:id="rId15"/>
    <p:sldId id="377" r:id="rId16"/>
    <p:sldId id="400" r:id="rId17"/>
    <p:sldId id="385" r:id="rId18"/>
    <p:sldId id="397" r:id="rId19"/>
    <p:sldId id="376" r:id="rId20"/>
    <p:sldId id="395" r:id="rId21"/>
    <p:sldId id="405" r:id="rId22"/>
    <p:sldId id="390" r:id="rId23"/>
  </p:sldIdLst>
  <p:sldSz cx="10799763" cy="7199313"/>
  <p:notesSz cx="7102475" cy="10234613"/>
  <p:defaultTextStyle>
    <a:defPPr>
      <a:defRPr lang="en-GB"/>
    </a:defPPr>
    <a:lvl1pPr algn="l" defTabSz="449263" rtl="0" fontAlgn="base">
      <a:spcBef>
        <a:spcPct val="0"/>
      </a:spcBef>
      <a:spcAft>
        <a:spcPct val="0"/>
      </a:spcAft>
      <a:defRPr kern="1200">
        <a:solidFill>
          <a:schemeClr val="bg1"/>
        </a:solidFill>
        <a:latin typeface="Arial" charset="0"/>
        <a:ea typeface="+mn-ea"/>
        <a:cs typeface="Arial" charset="0"/>
      </a:defRPr>
    </a:lvl1pPr>
    <a:lvl2pPr marL="742950" indent="-285750" algn="l" defTabSz="449263" rtl="0" fontAlgn="base">
      <a:spcBef>
        <a:spcPct val="0"/>
      </a:spcBef>
      <a:spcAft>
        <a:spcPct val="0"/>
      </a:spcAft>
      <a:defRPr kern="1200">
        <a:solidFill>
          <a:schemeClr val="bg1"/>
        </a:solidFill>
        <a:latin typeface="Arial" charset="0"/>
        <a:ea typeface="+mn-ea"/>
        <a:cs typeface="Arial" charset="0"/>
      </a:defRPr>
    </a:lvl2pPr>
    <a:lvl3pPr marL="1143000" indent="-228600" algn="l" defTabSz="449263" rtl="0" fontAlgn="base">
      <a:spcBef>
        <a:spcPct val="0"/>
      </a:spcBef>
      <a:spcAft>
        <a:spcPct val="0"/>
      </a:spcAft>
      <a:defRPr kern="1200">
        <a:solidFill>
          <a:schemeClr val="bg1"/>
        </a:solidFill>
        <a:latin typeface="Arial" charset="0"/>
        <a:ea typeface="+mn-ea"/>
        <a:cs typeface="Arial" charset="0"/>
      </a:defRPr>
    </a:lvl3pPr>
    <a:lvl4pPr marL="1600200" indent="-228600" algn="l" defTabSz="449263" rtl="0" fontAlgn="base">
      <a:spcBef>
        <a:spcPct val="0"/>
      </a:spcBef>
      <a:spcAft>
        <a:spcPct val="0"/>
      </a:spcAft>
      <a:defRPr kern="1200">
        <a:solidFill>
          <a:schemeClr val="bg1"/>
        </a:solidFill>
        <a:latin typeface="Arial" charset="0"/>
        <a:ea typeface="+mn-ea"/>
        <a:cs typeface="Arial" charset="0"/>
      </a:defRPr>
    </a:lvl4pPr>
    <a:lvl5pPr marL="2057400" indent="-228600" algn="l" defTabSz="449263" rtl="0" fontAlgn="base">
      <a:spcBef>
        <a:spcPct val="0"/>
      </a:spcBef>
      <a:spcAft>
        <a:spcPct val="0"/>
      </a:spcAft>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a:srgbClr val="FF0000"/>
    <a:srgbClr val="FFFF00"/>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4581" autoAdjust="0"/>
  </p:normalViewPr>
  <p:slideViewPr>
    <p:cSldViewPr>
      <p:cViewPr varScale="1">
        <p:scale>
          <a:sx n="67" d="100"/>
          <a:sy n="67" d="100"/>
        </p:scale>
        <p:origin x="1242" y="7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pku40674\&#1052;&#1086;&#1080;%20&#1076;&#1086;&#1082;&#1091;&#1084;&#1077;&#1085;&#1090;&#1099;\&#1090;&#1072;&#1073;&#1077;&#1083;&#1100;.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pku40674\&#1052;&#1086;&#1080;%20&#1076;&#1086;&#1082;&#1091;&#1084;&#1077;&#1085;&#1090;&#1099;\&#1090;&#1072;&#1073;&#1077;&#1083;&#1100;.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pku40674\&#1052;&#1086;&#1080;%20&#1076;&#1086;&#1082;&#1091;&#1084;&#1077;&#1085;&#1090;&#1099;\&#1090;&#1072;&#1073;&#1077;&#1083;&#110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pku40674\&#1052;&#1086;&#1080;%20&#1076;&#1086;&#1082;&#1091;&#1084;&#1077;&#1085;&#1090;&#1099;\&#1090;&#1072;&#1073;&#1077;&#1083;&#1100;.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274364201835812E-2"/>
          <c:y val="0.1453405750440942"/>
          <c:w val="0.90642436725382081"/>
          <c:h val="0.4607175237484038"/>
        </c:manualLayout>
      </c:layout>
      <c:scatterChart>
        <c:scatterStyle val="smoothMarker"/>
        <c:varyColors val="0"/>
        <c:ser>
          <c:idx val="0"/>
          <c:order val="0"/>
          <c:tx>
            <c:strRef>
              <c:f>Лист6!$F$12</c:f>
              <c:strCache>
                <c:ptCount val="1"/>
                <c:pt idx="0">
                  <c:v>завантажений стан</c:v>
                </c:pt>
              </c:strCache>
            </c:strRef>
          </c:tx>
          <c:spPr>
            <a:ln>
              <a:solidFill>
                <a:srgbClr val="00B050"/>
              </a:solidFill>
            </a:ln>
          </c:spPr>
          <c:marker>
            <c:symbol val="circle"/>
            <c:size val="7"/>
            <c:spPr>
              <a:solidFill>
                <a:srgbClr val="00B050"/>
              </a:solidFill>
              <a:ln>
                <a:noFill/>
              </a:ln>
            </c:spPr>
          </c:marker>
          <c:xVal>
            <c:numRef>
              <c:f>Лист6!$E$13:$E$21</c:f>
              <c:numCache>
                <c:formatCode>General</c:formatCode>
                <c:ptCount val="9"/>
                <c:pt idx="0">
                  <c:v>55</c:v>
                </c:pt>
                <c:pt idx="1">
                  <c:v>70</c:v>
                </c:pt>
                <c:pt idx="2">
                  <c:v>85</c:v>
                </c:pt>
                <c:pt idx="3">
                  <c:v>100</c:v>
                </c:pt>
                <c:pt idx="4">
                  <c:v>115</c:v>
                </c:pt>
                <c:pt idx="5">
                  <c:v>130</c:v>
                </c:pt>
                <c:pt idx="6">
                  <c:v>145</c:v>
                </c:pt>
                <c:pt idx="7">
                  <c:v>160</c:v>
                </c:pt>
                <c:pt idx="8">
                  <c:v>175</c:v>
                </c:pt>
              </c:numCache>
            </c:numRef>
          </c:xVal>
          <c:yVal>
            <c:numRef>
              <c:f>Лист6!$F$13:$F$21</c:f>
              <c:numCache>
                <c:formatCode>General</c:formatCode>
                <c:ptCount val="9"/>
                <c:pt idx="0">
                  <c:v>2.2999999999999998</c:v>
                </c:pt>
                <c:pt idx="1">
                  <c:v>2.15</c:v>
                </c:pt>
                <c:pt idx="2">
                  <c:v>2.3499999999999988</c:v>
                </c:pt>
                <c:pt idx="3">
                  <c:v>2.1800000000000002</c:v>
                </c:pt>
                <c:pt idx="4">
                  <c:v>2.15</c:v>
                </c:pt>
                <c:pt idx="5">
                  <c:v>2.3499999999999988</c:v>
                </c:pt>
                <c:pt idx="6">
                  <c:v>2.3499999999999988</c:v>
                </c:pt>
                <c:pt idx="7">
                  <c:v>2.11</c:v>
                </c:pt>
                <c:pt idx="8">
                  <c:v>2.4499999999999997</c:v>
                </c:pt>
              </c:numCache>
            </c:numRef>
          </c:yVal>
          <c:smooth val="1"/>
          <c:extLst>
            <c:ext xmlns:c16="http://schemas.microsoft.com/office/drawing/2014/chart" uri="{C3380CC4-5D6E-409C-BE32-E72D297353CC}">
              <c16:uniqueId val="{00000000-ECC0-4323-817E-7D3DAFB93994}"/>
            </c:ext>
          </c:extLst>
        </c:ser>
        <c:ser>
          <c:idx val="1"/>
          <c:order val="1"/>
          <c:tx>
            <c:strRef>
              <c:f>Лист6!$G$12</c:f>
              <c:strCache>
                <c:ptCount val="1"/>
                <c:pt idx="0">
                  <c:v>порожній стан</c:v>
                </c:pt>
              </c:strCache>
            </c:strRef>
          </c:tx>
          <c:spPr>
            <a:ln>
              <a:solidFill>
                <a:srgbClr val="0070C0"/>
              </a:solidFill>
            </a:ln>
          </c:spPr>
          <c:marker>
            <c:symbol val="circle"/>
            <c:size val="7"/>
            <c:spPr>
              <a:solidFill>
                <a:srgbClr val="0070C0"/>
              </a:solidFill>
              <a:ln>
                <a:noFill/>
              </a:ln>
            </c:spPr>
          </c:marker>
          <c:xVal>
            <c:numRef>
              <c:f>Лист6!$E$13:$E$21</c:f>
              <c:numCache>
                <c:formatCode>General</c:formatCode>
                <c:ptCount val="9"/>
                <c:pt idx="0">
                  <c:v>55</c:v>
                </c:pt>
                <c:pt idx="1">
                  <c:v>70</c:v>
                </c:pt>
                <c:pt idx="2">
                  <c:v>85</c:v>
                </c:pt>
                <c:pt idx="3">
                  <c:v>100</c:v>
                </c:pt>
                <c:pt idx="4">
                  <c:v>115</c:v>
                </c:pt>
                <c:pt idx="5">
                  <c:v>130</c:v>
                </c:pt>
                <c:pt idx="6">
                  <c:v>145</c:v>
                </c:pt>
                <c:pt idx="7">
                  <c:v>160</c:v>
                </c:pt>
                <c:pt idx="8">
                  <c:v>175</c:v>
                </c:pt>
              </c:numCache>
            </c:numRef>
          </c:xVal>
          <c:yVal>
            <c:numRef>
              <c:f>Лист6!$G$13:$G$21</c:f>
              <c:numCache>
                <c:formatCode>General</c:formatCode>
                <c:ptCount val="9"/>
                <c:pt idx="0">
                  <c:v>2.0699999999999998</c:v>
                </c:pt>
                <c:pt idx="1">
                  <c:v>2.4499999999999997</c:v>
                </c:pt>
                <c:pt idx="2">
                  <c:v>2.25</c:v>
                </c:pt>
                <c:pt idx="3">
                  <c:v>2.2999999999999998</c:v>
                </c:pt>
                <c:pt idx="4">
                  <c:v>2.25</c:v>
                </c:pt>
                <c:pt idx="5">
                  <c:v>2.4</c:v>
                </c:pt>
                <c:pt idx="6">
                  <c:v>2.3499999999999988</c:v>
                </c:pt>
                <c:pt idx="7">
                  <c:v>2.2200000000000002</c:v>
                </c:pt>
                <c:pt idx="8">
                  <c:v>2.2200000000000002</c:v>
                </c:pt>
              </c:numCache>
            </c:numRef>
          </c:yVal>
          <c:smooth val="1"/>
          <c:extLst>
            <c:ext xmlns:c16="http://schemas.microsoft.com/office/drawing/2014/chart" uri="{C3380CC4-5D6E-409C-BE32-E72D297353CC}">
              <c16:uniqueId val="{00000001-ECC0-4323-817E-7D3DAFB93994}"/>
            </c:ext>
          </c:extLst>
        </c:ser>
        <c:ser>
          <c:idx val="2"/>
          <c:order val="2"/>
          <c:tx>
            <c:strRef>
              <c:f>Лист6!$H$12</c:f>
              <c:strCache>
                <c:ptCount val="1"/>
                <c:pt idx="0">
                  <c:v>нормативне значення</c:v>
                </c:pt>
              </c:strCache>
            </c:strRef>
          </c:tx>
          <c:spPr>
            <a:ln>
              <a:solidFill>
                <a:srgbClr val="FF0000"/>
              </a:solidFill>
            </a:ln>
          </c:spPr>
          <c:marker>
            <c:symbol val="circle"/>
            <c:size val="7"/>
            <c:spPr>
              <a:solidFill>
                <a:srgbClr val="FF0000"/>
              </a:solidFill>
            </c:spPr>
          </c:marker>
          <c:xVal>
            <c:numRef>
              <c:f>Лист6!$E$13:$E$21</c:f>
              <c:numCache>
                <c:formatCode>General</c:formatCode>
                <c:ptCount val="9"/>
                <c:pt idx="0">
                  <c:v>55</c:v>
                </c:pt>
                <c:pt idx="1">
                  <c:v>70</c:v>
                </c:pt>
                <c:pt idx="2">
                  <c:v>85</c:v>
                </c:pt>
                <c:pt idx="3">
                  <c:v>100</c:v>
                </c:pt>
                <c:pt idx="4">
                  <c:v>115</c:v>
                </c:pt>
                <c:pt idx="5">
                  <c:v>130</c:v>
                </c:pt>
                <c:pt idx="6">
                  <c:v>145</c:v>
                </c:pt>
                <c:pt idx="7">
                  <c:v>160</c:v>
                </c:pt>
                <c:pt idx="8">
                  <c:v>175</c:v>
                </c:pt>
              </c:numCache>
            </c:numRef>
          </c:xVal>
          <c:yVal>
            <c:numRef>
              <c:f>Лист6!$H$13:$H$21</c:f>
              <c:numCache>
                <c:formatCode>General</c:formatCode>
                <c:ptCount val="9"/>
                <c:pt idx="0">
                  <c:v>1.4</c:v>
                </c:pt>
                <c:pt idx="1">
                  <c:v>1.4</c:v>
                </c:pt>
                <c:pt idx="2">
                  <c:v>1.4</c:v>
                </c:pt>
                <c:pt idx="3">
                  <c:v>1.4</c:v>
                </c:pt>
                <c:pt idx="4">
                  <c:v>1.4</c:v>
                </c:pt>
                <c:pt idx="5">
                  <c:v>1.4</c:v>
                </c:pt>
                <c:pt idx="6">
                  <c:v>1.4</c:v>
                </c:pt>
                <c:pt idx="7">
                  <c:v>1.4</c:v>
                </c:pt>
                <c:pt idx="8">
                  <c:v>1.4</c:v>
                </c:pt>
              </c:numCache>
            </c:numRef>
          </c:yVal>
          <c:smooth val="1"/>
          <c:extLst>
            <c:ext xmlns:c16="http://schemas.microsoft.com/office/drawing/2014/chart" uri="{C3380CC4-5D6E-409C-BE32-E72D297353CC}">
              <c16:uniqueId val="{00000002-ECC0-4323-817E-7D3DAFB93994}"/>
            </c:ext>
          </c:extLst>
        </c:ser>
        <c:dLbls>
          <c:showLegendKey val="0"/>
          <c:showVal val="0"/>
          <c:showCatName val="0"/>
          <c:showSerName val="0"/>
          <c:showPercent val="0"/>
          <c:showBubbleSize val="0"/>
        </c:dLbls>
        <c:axId val="59544320"/>
        <c:axId val="59546240"/>
      </c:scatterChart>
      <c:valAx>
        <c:axId val="59544320"/>
        <c:scaling>
          <c:orientation val="minMax"/>
          <c:max val="175"/>
          <c:min val="55"/>
        </c:scaling>
        <c:delete val="0"/>
        <c:axPos val="b"/>
        <c:majorGridlines/>
        <c:numFmt formatCode="General" sourceLinked="1"/>
        <c:majorTickMark val="out"/>
        <c:minorTickMark val="none"/>
        <c:tickLblPos val="nextTo"/>
        <c:txPr>
          <a:bodyPr/>
          <a:lstStyle/>
          <a:p>
            <a:pPr>
              <a:defRPr sz="700"/>
            </a:pPr>
            <a:endParaRPr lang="ru-RU"/>
          </a:p>
        </c:txPr>
        <c:crossAx val="59546240"/>
        <c:crosses val="autoZero"/>
        <c:crossBetween val="midCat"/>
        <c:majorUnit val="15"/>
      </c:valAx>
      <c:valAx>
        <c:axId val="59546240"/>
        <c:scaling>
          <c:orientation val="minMax"/>
          <c:max val="2.8"/>
          <c:min val="1.2"/>
        </c:scaling>
        <c:delete val="0"/>
        <c:axPos val="l"/>
        <c:majorGridlines/>
        <c:numFmt formatCode="General" sourceLinked="1"/>
        <c:majorTickMark val="out"/>
        <c:minorTickMark val="none"/>
        <c:tickLblPos val="nextTo"/>
        <c:txPr>
          <a:bodyPr/>
          <a:lstStyle/>
          <a:p>
            <a:pPr>
              <a:defRPr sz="700"/>
            </a:pPr>
            <a:endParaRPr lang="ru-RU"/>
          </a:p>
        </c:txPr>
        <c:crossAx val="59544320"/>
        <c:crossesAt val="1"/>
        <c:crossBetween val="midCat"/>
        <c:majorUnit val="0.2"/>
      </c:valAx>
    </c:plotArea>
    <c:legend>
      <c:legendPos val="b"/>
      <c:layout>
        <c:manualLayout>
          <c:xMode val="edge"/>
          <c:yMode val="edge"/>
          <c:x val="0.27994862887054239"/>
          <c:y val="0.66857862762115661"/>
          <c:w val="0.35662277653976715"/>
          <c:h val="7.4999084736199706E-2"/>
        </c:manualLayout>
      </c:layout>
      <c:overlay val="0"/>
      <c:txPr>
        <a:bodyPr/>
        <a:lstStyle/>
        <a:p>
          <a:pPr>
            <a:defRPr sz="800"/>
          </a:pPr>
          <a:endParaRPr lang="ru-RU"/>
        </a:p>
      </c:txPr>
    </c:legend>
    <c:plotVisOnly val="1"/>
    <c:dispBlanksAs val="gap"/>
    <c:showDLblsOverMax val="0"/>
  </c:chart>
  <c:spPr>
    <a:solidFill>
      <a:srgbClr val="FFFFFF">
        <a:alpha val="65000"/>
      </a:srgbClr>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783589721584533E-2"/>
          <c:y val="0.15956269772390044"/>
          <c:w val="0.90642436725382081"/>
          <c:h val="0.45360639062310443"/>
        </c:manualLayout>
      </c:layout>
      <c:scatterChart>
        <c:scatterStyle val="smoothMarker"/>
        <c:varyColors val="0"/>
        <c:ser>
          <c:idx val="0"/>
          <c:order val="0"/>
          <c:tx>
            <c:strRef>
              <c:f>Лист6!$F$39</c:f>
              <c:strCache>
                <c:ptCount val="1"/>
                <c:pt idx="0">
                  <c:v>z (маш.)</c:v>
                </c:pt>
              </c:strCache>
            </c:strRef>
          </c:tx>
          <c:spPr>
            <a:ln>
              <a:solidFill>
                <a:srgbClr val="0070C0"/>
              </a:solidFill>
            </a:ln>
          </c:spPr>
          <c:marker>
            <c:symbol val="circle"/>
            <c:size val="7"/>
            <c:spPr>
              <a:solidFill>
                <a:srgbClr val="0070C0"/>
              </a:solidFill>
              <a:ln>
                <a:noFill/>
              </a:ln>
            </c:spPr>
          </c:marker>
          <c:xVal>
            <c:numRef>
              <c:f>Лист6!$E$40:$E$48</c:f>
              <c:numCache>
                <c:formatCode>General</c:formatCode>
                <c:ptCount val="9"/>
                <c:pt idx="0">
                  <c:v>55</c:v>
                </c:pt>
                <c:pt idx="1">
                  <c:v>70</c:v>
                </c:pt>
                <c:pt idx="2">
                  <c:v>85</c:v>
                </c:pt>
                <c:pt idx="3">
                  <c:v>100</c:v>
                </c:pt>
                <c:pt idx="4">
                  <c:v>115</c:v>
                </c:pt>
                <c:pt idx="5">
                  <c:v>130</c:v>
                </c:pt>
                <c:pt idx="6">
                  <c:v>145</c:v>
                </c:pt>
                <c:pt idx="7">
                  <c:v>160</c:v>
                </c:pt>
              </c:numCache>
            </c:numRef>
          </c:xVal>
          <c:yVal>
            <c:numRef>
              <c:f>Лист6!$F$40:$F$48</c:f>
              <c:numCache>
                <c:formatCode>General</c:formatCode>
                <c:ptCount val="9"/>
                <c:pt idx="0">
                  <c:v>1.7</c:v>
                </c:pt>
                <c:pt idx="1">
                  <c:v>1.7</c:v>
                </c:pt>
                <c:pt idx="2">
                  <c:v>1.74</c:v>
                </c:pt>
                <c:pt idx="3">
                  <c:v>1.9000000000000001</c:v>
                </c:pt>
                <c:pt idx="4">
                  <c:v>2</c:v>
                </c:pt>
                <c:pt idx="5">
                  <c:v>1.9000000000000001</c:v>
                </c:pt>
                <c:pt idx="6">
                  <c:v>1.9700000000000037</c:v>
                </c:pt>
                <c:pt idx="7">
                  <c:v>2.0299999999999998</c:v>
                </c:pt>
              </c:numCache>
            </c:numRef>
          </c:yVal>
          <c:smooth val="1"/>
          <c:extLst>
            <c:ext xmlns:c16="http://schemas.microsoft.com/office/drawing/2014/chart" uri="{C3380CC4-5D6E-409C-BE32-E72D297353CC}">
              <c16:uniqueId val="{00000000-15AB-4C1B-B1C8-8004BBFCAA3B}"/>
            </c:ext>
          </c:extLst>
        </c:ser>
        <c:ser>
          <c:idx val="1"/>
          <c:order val="1"/>
          <c:tx>
            <c:strRef>
              <c:f>Лист6!$G$39</c:f>
              <c:strCache>
                <c:ptCount val="1"/>
                <c:pt idx="0">
                  <c:v>z (швор.)</c:v>
                </c:pt>
              </c:strCache>
            </c:strRef>
          </c:tx>
          <c:spPr>
            <a:ln>
              <a:solidFill>
                <a:srgbClr val="00B050"/>
              </a:solidFill>
            </a:ln>
          </c:spPr>
          <c:marker>
            <c:symbol val="circle"/>
            <c:size val="7"/>
            <c:spPr>
              <a:solidFill>
                <a:srgbClr val="00B050"/>
              </a:solidFill>
              <a:ln>
                <a:noFill/>
              </a:ln>
            </c:spPr>
          </c:marker>
          <c:xVal>
            <c:numRef>
              <c:f>Лист6!$E$40:$E$48</c:f>
              <c:numCache>
                <c:formatCode>General</c:formatCode>
                <c:ptCount val="9"/>
                <c:pt idx="0">
                  <c:v>55</c:v>
                </c:pt>
                <c:pt idx="1">
                  <c:v>70</c:v>
                </c:pt>
                <c:pt idx="2">
                  <c:v>85</c:v>
                </c:pt>
                <c:pt idx="3">
                  <c:v>100</c:v>
                </c:pt>
                <c:pt idx="4">
                  <c:v>115</c:v>
                </c:pt>
                <c:pt idx="5">
                  <c:v>130</c:v>
                </c:pt>
                <c:pt idx="6">
                  <c:v>145</c:v>
                </c:pt>
                <c:pt idx="7">
                  <c:v>160</c:v>
                </c:pt>
              </c:numCache>
            </c:numRef>
          </c:xVal>
          <c:yVal>
            <c:numRef>
              <c:f>Лист6!$G$40:$G$48</c:f>
              <c:numCache>
                <c:formatCode>General</c:formatCode>
                <c:ptCount val="9"/>
                <c:pt idx="0">
                  <c:v>1.6500000000000001</c:v>
                </c:pt>
                <c:pt idx="1">
                  <c:v>1.78</c:v>
                </c:pt>
                <c:pt idx="2">
                  <c:v>1.78</c:v>
                </c:pt>
                <c:pt idx="3">
                  <c:v>1.78</c:v>
                </c:pt>
                <c:pt idx="4">
                  <c:v>1.9500000000000037</c:v>
                </c:pt>
                <c:pt idx="5">
                  <c:v>1.85</c:v>
                </c:pt>
                <c:pt idx="6">
                  <c:v>1.9200000000000021</c:v>
                </c:pt>
                <c:pt idx="7">
                  <c:v>1.9700000000000037</c:v>
                </c:pt>
              </c:numCache>
            </c:numRef>
          </c:yVal>
          <c:smooth val="1"/>
          <c:extLst>
            <c:ext xmlns:c16="http://schemas.microsoft.com/office/drawing/2014/chart" uri="{C3380CC4-5D6E-409C-BE32-E72D297353CC}">
              <c16:uniqueId val="{00000001-15AB-4C1B-B1C8-8004BBFCAA3B}"/>
            </c:ext>
          </c:extLst>
        </c:ser>
        <c:ser>
          <c:idx val="2"/>
          <c:order val="2"/>
          <c:tx>
            <c:strRef>
              <c:f>Лист6!$H$39</c:f>
              <c:strCache>
                <c:ptCount val="1"/>
                <c:pt idx="0">
                  <c:v>нормативне значення</c:v>
                </c:pt>
              </c:strCache>
            </c:strRef>
          </c:tx>
          <c:spPr>
            <a:ln>
              <a:solidFill>
                <a:srgbClr val="FF0000"/>
              </a:solidFill>
            </a:ln>
          </c:spPr>
          <c:marker>
            <c:symbol val="circle"/>
            <c:size val="7"/>
            <c:spPr>
              <a:solidFill>
                <a:srgbClr val="FF0000"/>
              </a:solidFill>
            </c:spPr>
          </c:marker>
          <c:xVal>
            <c:numRef>
              <c:f>Лист6!$E$40:$E$48</c:f>
              <c:numCache>
                <c:formatCode>General</c:formatCode>
                <c:ptCount val="9"/>
                <c:pt idx="0">
                  <c:v>55</c:v>
                </c:pt>
                <c:pt idx="1">
                  <c:v>70</c:v>
                </c:pt>
                <c:pt idx="2">
                  <c:v>85</c:v>
                </c:pt>
                <c:pt idx="3">
                  <c:v>100</c:v>
                </c:pt>
                <c:pt idx="4">
                  <c:v>115</c:v>
                </c:pt>
                <c:pt idx="5">
                  <c:v>130</c:v>
                </c:pt>
                <c:pt idx="6">
                  <c:v>145</c:v>
                </c:pt>
                <c:pt idx="7">
                  <c:v>160</c:v>
                </c:pt>
              </c:numCache>
            </c:numRef>
          </c:xVal>
          <c:yVal>
            <c:numRef>
              <c:f>Лист6!$H$40:$H$48</c:f>
              <c:numCache>
                <c:formatCode>General</c:formatCode>
                <c:ptCount val="9"/>
                <c:pt idx="0">
                  <c:v>3.25</c:v>
                </c:pt>
                <c:pt idx="1">
                  <c:v>3.25</c:v>
                </c:pt>
                <c:pt idx="2">
                  <c:v>3.25</c:v>
                </c:pt>
                <c:pt idx="3">
                  <c:v>3.25</c:v>
                </c:pt>
                <c:pt idx="4">
                  <c:v>3.25</c:v>
                </c:pt>
                <c:pt idx="5">
                  <c:v>3.25</c:v>
                </c:pt>
                <c:pt idx="6">
                  <c:v>3.25</c:v>
                </c:pt>
                <c:pt idx="7">
                  <c:v>3.25</c:v>
                </c:pt>
              </c:numCache>
            </c:numRef>
          </c:yVal>
          <c:smooth val="1"/>
          <c:extLst>
            <c:ext xmlns:c16="http://schemas.microsoft.com/office/drawing/2014/chart" uri="{C3380CC4-5D6E-409C-BE32-E72D297353CC}">
              <c16:uniqueId val="{00000002-15AB-4C1B-B1C8-8004BBFCAA3B}"/>
            </c:ext>
          </c:extLst>
        </c:ser>
        <c:dLbls>
          <c:showLegendKey val="0"/>
          <c:showVal val="0"/>
          <c:showCatName val="0"/>
          <c:showSerName val="0"/>
          <c:showPercent val="0"/>
          <c:showBubbleSize val="0"/>
        </c:dLbls>
        <c:axId val="59579392"/>
        <c:axId val="59589760"/>
      </c:scatterChart>
      <c:valAx>
        <c:axId val="59579392"/>
        <c:scaling>
          <c:orientation val="minMax"/>
          <c:max val="160"/>
          <c:min val="55"/>
        </c:scaling>
        <c:delete val="0"/>
        <c:axPos val="b"/>
        <c:majorGridlines/>
        <c:numFmt formatCode="General" sourceLinked="1"/>
        <c:majorTickMark val="out"/>
        <c:minorTickMark val="none"/>
        <c:tickLblPos val="nextTo"/>
        <c:txPr>
          <a:bodyPr/>
          <a:lstStyle/>
          <a:p>
            <a:pPr>
              <a:defRPr sz="700"/>
            </a:pPr>
            <a:endParaRPr lang="ru-RU"/>
          </a:p>
        </c:txPr>
        <c:crossAx val="59589760"/>
        <c:crosses val="autoZero"/>
        <c:crossBetween val="midCat"/>
        <c:majorUnit val="15"/>
      </c:valAx>
      <c:valAx>
        <c:axId val="59589760"/>
        <c:scaling>
          <c:orientation val="minMax"/>
          <c:max val="3.5"/>
          <c:min val="1.5"/>
        </c:scaling>
        <c:delete val="0"/>
        <c:axPos val="l"/>
        <c:majorGridlines/>
        <c:numFmt formatCode="General" sourceLinked="1"/>
        <c:majorTickMark val="out"/>
        <c:minorTickMark val="none"/>
        <c:tickLblPos val="nextTo"/>
        <c:txPr>
          <a:bodyPr/>
          <a:lstStyle/>
          <a:p>
            <a:pPr>
              <a:defRPr sz="700"/>
            </a:pPr>
            <a:endParaRPr lang="ru-RU"/>
          </a:p>
        </c:txPr>
        <c:crossAx val="59579392"/>
        <c:crossesAt val="1"/>
        <c:crossBetween val="midCat"/>
        <c:majorUnit val="0.25"/>
      </c:valAx>
    </c:plotArea>
    <c:legend>
      <c:legendPos val="b"/>
      <c:layout>
        <c:manualLayout>
          <c:xMode val="edge"/>
          <c:yMode val="edge"/>
          <c:x val="0.35689668068292713"/>
          <c:y val="0.66678873055423582"/>
          <c:w val="0.33008903859769706"/>
          <c:h val="9.2514534748080066E-2"/>
        </c:manualLayout>
      </c:layout>
      <c:overlay val="0"/>
      <c:txPr>
        <a:bodyPr/>
        <a:lstStyle/>
        <a:p>
          <a:pPr>
            <a:defRPr sz="800"/>
          </a:pPr>
          <a:endParaRPr lang="ru-RU"/>
        </a:p>
      </c:txPr>
    </c:legend>
    <c:plotVisOnly val="1"/>
    <c:dispBlanksAs val="gap"/>
    <c:showDLblsOverMax val="0"/>
  </c:chart>
  <c:spPr>
    <a:solidFill>
      <a:srgbClr val="FFFFFF">
        <a:alpha val="65000"/>
      </a:srgbClr>
    </a:solid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832477011585198E-2"/>
          <c:y val="6.3472288324607828E-2"/>
          <c:w val="0.90642436725382081"/>
          <c:h val="0.5994126128292222"/>
        </c:manualLayout>
      </c:layout>
      <c:scatterChart>
        <c:scatterStyle val="smoothMarker"/>
        <c:varyColors val="0"/>
        <c:ser>
          <c:idx val="0"/>
          <c:order val="0"/>
          <c:tx>
            <c:strRef>
              <c:f>Лист6!$F$39</c:f>
              <c:strCache>
                <c:ptCount val="1"/>
                <c:pt idx="0">
                  <c:v>z (маш.)</c:v>
                </c:pt>
              </c:strCache>
            </c:strRef>
          </c:tx>
          <c:spPr>
            <a:ln>
              <a:solidFill>
                <a:srgbClr val="0070C0"/>
              </a:solidFill>
            </a:ln>
          </c:spPr>
          <c:marker>
            <c:symbol val="circle"/>
            <c:size val="7"/>
            <c:spPr>
              <a:solidFill>
                <a:srgbClr val="0070C0"/>
              </a:solidFill>
              <a:ln>
                <a:noFill/>
              </a:ln>
            </c:spPr>
          </c:marker>
          <c:xVal>
            <c:numRef>
              <c:f>Лист6!$E$88:$E$96</c:f>
              <c:numCache>
                <c:formatCode>General</c:formatCode>
                <c:ptCount val="9"/>
                <c:pt idx="0">
                  <c:v>55</c:v>
                </c:pt>
                <c:pt idx="1">
                  <c:v>70</c:v>
                </c:pt>
                <c:pt idx="2">
                  <c:v>85</c:v>
                </c:pt>
                <c:pt idx="3">
                  <c:v>100</c:v>
                </c:pt>
                <c:pt idx="4">
                  <c:v>115</c:v>
                </c:pt>
                <c:pt idx="5">
                  <c:v>130</c:v>
                </c:pt>
                <c:pt idx="6">
                  <c:v>145</c:v>
                </c:pt>
                <c:pt idx="7">
                  <c:v>160</c:v>
                </c:pt>
              </c:numCache>
            </c:numRef>
          </c:xVal>
          <c:yVal>
            <c:numRef>
              <c:f>Лист6!$G$88:$G$96</c:f>
              <c:numCache>
                <c:formatCode>General</c:formatCode>
                <c:ptCount val="9"/>
                <c:pt idx="0">
                  <c:v>1.74</c:v>
                </c:pt>
                <c:pt idx="1">
                  <c:v>1.6500000000000001</c:v>
                </c:pt>
                <c:pt idx="2">
                  <c:v>1.7</c:v>
                </c:pt>
                <c:pt idx="3">
                  <c:v>1.83</c:v>
                </c:pt>
                <c:pt idx="4">
                  <c:v>1.85</c:v>
                </c:pt>
                <c:pt idx="5">
                  <c:v>1.8800000000000001</c:v>
                </c:pt>
                <c:pt idx="6">
                  <c:v>1.8800000000000001</c:v>
                </c:pt>
                <c:pt idx="7">
                  <c:v>1.9500000000000037</c:v>
                </c:pt>
              </c:numCache>
            </c:numRef>
          </c:yVal>
          <c:smooth val="1"/>
          <c:extLst>
            <c:ext xmlns:c16="http://schemas.microsoft.com/office/drawing/2014/chart" uri="{C3380CC4-5D6E-409C-BE32-E72D297353CC}">
              <c16:uniqueId val="{00000000-CFE0-492D-8369-4E3B292A571A}"/>
            </c:ext>
          </c:extLst>
        </c:ser>
        <c:ser>
          <c:idx val="1"/>
          <c:order val="1"/>
          <c:tx>
            <c:strRef>
              <c:f>Лист6!$G$39</c:f>
              <c:strCache>
                <c:ptCount val="1"/>
                <c:pt idx="0">
                  <c:v>z (швор.)</c:v>
                </c:pt>
              </c:strCache>
            </c:strRef>
          </c:tx>
          <c:spPr>
            <a:ln>
              <a:solidFill>
                <a:srgbClr val="00B050"/>
              </a:solidFill>
            </a:ln>
          </c:spPr>
          <c:marker>
            <c:symbol val="circle"/>
            <c:size val="7"/>
            <c:spPr>
              <a:solidFill>
                <a:srgbClr val="00B050"/>
              </a:solidFill>
              <a:ln>
                <a:noFill/>
              </a:ln>
            </c:spPr>
          </c:marker>
          <c:xVal>
            <c:numRef>
              <c:f>Лист6!$E$88:$E$96</c:f>
              <c:numCache>
                <c:formatCode>General</c:formatCode>
                <c:ptCount val="9"/>
                <c:pt idx="0">
                  <c:v>55</c:v>
                </c:pt>
                <c:pt idx="1">
                  <c:v>70</c:v>
                </c:pt>
                <c:pt idx="2">
                  <c:v>85</c:v>
                </c:pt>
                <c:pt idx="3">
                  <c:v>100</c:v>
                </c:pt>
                <c:pt idx="4">
                  <c:v>115</c:v>
                </c:pt>
                <c:pt idx="5">
                  <c:v>130</c:v>
                </c:pt>
                <c:pt idx="6">
                  <c:v>145</c:v>
                </c:pt>
                <c:pt idx="7">
                  <c:v>160</c:v>
                </c:pt>
              </c:numCache>
            </c:numRef>
          </c:xVal>
          <c:yVal>
            <c:numRef>
              <c:f>Лист6!$H$88:$H$96</c:f>
              <c:numCache>
                <c:formatCode>General</c:formatCode>
                <c:ptCount val="9"/>
                <c:pt idx="0">
                  <c:v>1.6500000000000001</c:v>
                </c:pt>
                <c:pt idx="1">
                  <c:v>1.73</c:v>
                </c:pt>
                <c:pt idx="2">
                  <c:v>1.6800000000000037</c:v>
                </c:pt>
                <c:pt idx="3">
                  <c:v>1.75</c:v>
                </c:pt>
                <c:pt idx="4">
                  <c:v>1.845</c:v>
                </c:pt>
                <c:pt idx="5">
                  <c:v>1.83</c:v>
                </c:pt>
                <c:pt idx="6">
                  <c:v>1.86</c:v>
                </c:pt>
                <c:pt idx="7">
                  <c:v>1.9300000000000037</c:v>
                </c:pt>
              </c:numCache>
            </c:numRef>
          </c:yVal>
          <c:smooth val="1"/>
          <c:extLst>
            <c:ext xmlns:c16="http://schemas.microsoft.com/office/drawing/2014/chart" uri="{C3380CC4-5D6E-409C-BE32-E72D297353CC}">
              <c16:uniqueId val="{00000001-CFE0-492D-8369-4E3B292A571A}"/>
            </c:ext>
          </c:extLst>
        </c:ser>
        <c:ser>
          <c:idx val="2"/>
          <c:order val="2"/>
          <c:tx>
            <c:strRef>
              <c:f>Лист6!$H$39</c:f>
              <c:strCache>
                <c:ptCount val="1"/>
                <c:pt idx="0">
                  <c:v>нормативне значення</c:v>
                </c:pt>
              </c:strCache>
            </c:strRef>
          </c:tx>
          <c:spPr>
            <a:ln>
              <a:solidFill>
                <a:srgbClr val="FF0000"/>
              </a:solidFill>
            </a:ln>
          </c:spPr>
          <c:marker>
            <c:symbol val="circle"/>
            <c:size val="7"/>
            <c:spPr>
              <a:solidFill>
                <a:srgbClr val="FF0000"/>
              </a:solidFill>
            </c:spPr>
          </c:marker>
          <c:xVal>
            <c:numRef>
              <c:f>Лист6!$E$88:$E$96</c:f>
              <c:numCache>
                <c:formatCode>General</c:formatCode>
                <c:ptCount val="9"/>
                <c:pt idx="0">
                  <c:v>55</c:v>
                </c:pt>
                <c:pt idx="1">
                  <c:v>70</c:v>
                </c:pt>
                <c:pt idx="2">
                  <c:v>85</c:v>
                </c:pt>
                <c:pt idx="3">
                  <c:v>100</c:v>
                </c:pt>
                <c:pt idx="4">
                  <c:v>115</c:v>
                </c:pt>
                <c:pt idx="5">
                  <c:v>130</c:v>
                </c:pt>
                <c:pt idx="6">
                  <c:v>145</c:v>
                </c:pt>
                <c:pt idx="7">
                  <c:v>160</c:v>
                </c:pt>
              </c:numCache>
            </c:numRef>
          </c:xVal>
          <c:yVal>
            <c:numRef>
              <c:f>Лист6!$I$88:$I$96</c:f>
              <c:numCache>
                <c:formatCode>General</c:formatCode>
                <c:ptCount val="9"/>
                <c:pt idx="0">
                  <c:v>3.25</c:v>
                </c:pt>
                <c:pt idx="1">
                  <c:v>3.25</c:v>
                </c:pt>
                <c:pt idx="2">
                  <c:v>3.25</c:v>
                </c:pt>
                <c:pt idx="3">
                  <c:v>3.25</c:v>
                </c:pt>
                <c:pt idx="4">
                  <c:v>3.25</c:v>
                </c:pt>
                <c:pt idx="5">
                  <c:v>3.25</c:v>
                </c:pt>
                <c:pt idx="6">
                  <c:v>3.25</c:v>
                </c:pt>
                <c:pt idx="7">
                  <c:v>3.25</c:v>
                </c:pt>
              </c:numCache>
            </c:numRef>
          </c:yVal>
          <c:smooth val="1"/>
          <c:extLst>
            <c:ext xmlns:c16="http://schemas.microsoft.com/office/drawing/2014/chart" uri="{C3380CC4-5D6E-409C-BE32-E72D297353CC}">
              <c16:uniqueId val="{00000002-CFE0-492D-8369-4E3B292A571A}"/>
            </c:ext>
          </c:extLst>
        </c:ser>
        <c:dLbls>
          <c:showLegendKey val="0"/>
          <c:showVal val="0"/>
          <c:showCatName val="0"/>
          <c:showSerName val="0"/>
          <c:showPercent val="0"/>
          <c:showBubbleSize val="0"/>
        </c:dLbls>
        <c:axId val="59611776"/>
        <c:axId val="59907072"/>
      </c:scatterChart>
      <c:valAx>
        <c:axId val="59611776"/>
        <c:scaling>
          <c:orientation val="minMax"/>
          <c:max val="160"/>
          <c:min val="55"/>
        </c:scaling>
        <c:delete val="0"/>
        <c:axPos val="b"/>
        <c:majorGridlines/>
        <c:numFmt formatCode="General" sourceLinked="1"/>
        <c:majorTickMark val="out"/>
        <c:minorTickMark val="none"/>
        <c:tickLblPos val="nextTo"/>
        <c:crossAx val="59907072"/>
        <c:crosses val="autoZero"/>
        <c:crossBetween val="midCat"/>
        <c:majorUnit val="15"/>
      </c:valAx>
      <c:valAx>
        <c:axId val="59907072"/>
        <c:scaling>
          <c:orientation val="minMax"/>
          <c:max val="3.5"/>
          <c:min val="1.5"/>
        </c:scaling>
        <c:delete val="0"/>
        <c:axPos val="l"/>
        <c:majorGridlines/>
        <c:numFmt formatCode="General" sourceLinked="1"/>
        <c:majorTickMark val="out"/>
        <c:minorTickMark val="none"/>
        <c:tickLblPos val="nextTo"/>
        <c:crossAx val="59611776"/>
        <c:crossesAt val="1"/>
        <c:crossBetween val="midCat"/>
        <c:majorUnit val="0.25"/>
      </c:valAx>
    </c:plotArea>
    <c:legend>
      <c:legendPos val="b"/>
      <c:layout>
        <c:manualLayout>
          <c:xMode val="edge"/>
          <c:yMode val="edge"/>
          <c:x val="0.31840339104223886"/>
          <c:y val="0.74862488739721833"/>
          <c:w val="0.43225786949745953"/>
          <c:h val="0.11709992742496451"/>
        </c:manualLayout>
      </c:layout>
      <c:overlay val="0"/>
    </c:legend>
    <c:plotVisOnly val="1"/>
    <c:dispBlanksAs val="gap"/>
    <c:showDLblsOverMax val="0"/>
  </c:chart>
  <c:spPr>
    <a:solidFill>
      <a:srgbClr val="FFFFFF">
        <a:alpha val="65000"/>
      </a:srgbClr>
    </a:solidFill>
    <a:ln>
      <a:solidFill>
        <a:schemeClr val="bg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783589721584533E-2"/>
          <c:y val="7.4017841585209312E-2"/>
          <c:w val="0.90642436725382081"/>
          <c:h val="0.61355217529196326"/>
        </c:manualLayout>
      </c:layout>
      <c:scatterChart>
        <c:scatterStyle val="smoothMarker"/>
        <c:varyColors val="0"/>
        <c:ser>
          <c:idx val="0"/>
          <c:order val="0"/>
          <c:tx>
            <c:strRef>
              <c:f>Лист6!$F$39</c:f>
              <c:strCache>
                <c:ptCount val="1"/>
                <c:pt idx="0">
                  <c:v>z (маш.)</c:v>
                </c:pt>
              </c:strCache>
            </c:strRef>
          </c:tx>
          <c:spPr>
            <a:ln>
              <a:solidFill>
                <a:srgbClr val="0070C0"/>
              </a:solidFill>
            </a:ln>
          </c:spPr>
          <c:marker>
            <c:symbol val="circle"/>
            <c:size val="7"/>
            <c:spPr>
              <a:solidFill>
                <a:srgbClr val="0070C0"/>
              </a:solidFill>
              <a:ln>
                <a:noFill/>
              </a:ln>
            </c:spPr>
          </c:marker>
          <c:xVal>
            <c:numRef>
              <c:f>Лист6!$E$128:$E$136</c:f>
              <c:numCache>
                <c:formatCode>General</c:formatCode>
                <c:ptCount val="9"/>
                <c:pt idx="0">
                  <c:v>55</c:v>
                </c:pt>
                <c:pt idx="1">
                  <c:v>70</c:v>
                </c:pt>
                <c:pt idx="2">
                  <c:v>85</c:v>
                </c:pt>
                <c:pt idx="3">
                  <c:v>100</c:v>
                </c:pt>
                <c:pt idx="4">
                  <c:v>115</c:v>
                </c:pt>
                <c:pt idx="5">
                  <c:v>130</c:v>
                </c:pt>
                <c:pt idx="6">
                  <c:v>145</c:v>
                </c:pt>
                <c:pt idx="7">
                  <c:v>160</c:v>
                </c:pt>
              </c:numCache>
            </c:numRef>
          </c:xVal>
          <c:yVal>
            <c:numRef>
              <c:f>Лист6!$G$128:$G$136</c:f>
              <c:numCache>
                <c:formatCode>General</c:formatCode>
                <c:ptCount val="9"/>
                <c:pt idx="0">
                  <c:v>1.6500000000000001</c:v>
                </c:pt>
                <c:pt idx="1">
                  <c:v>1.73</c:v>
                </c:pt>
                <c:pt idx="2">
                  <c:v>1.77</c:v>
                </c:pt>
                <c:pt idx="3">
                  <c:v>1.9000000000000001</c:v>
                </c:pt>
                <c:pt idx="4">
                  <c:v>1.9600000000000035</c:v>
                </c:pt>
                <c:pt idx="5">
                  <c:v>1.9200000000000021</c:v>
                </c:pt>
                <c:pt idx="6">
                  <c:v>1.9500000000000035</c:v>
                </c:pt>
                <c:pt idx="7">
                  <c:v>1.9100000000000001</c:v>
                </c:pt>
              </c:numCache>
            </c:numRef>
          </c:yVal>
          <c:smooth val="1"/>
          <c:extLst>
            <c:ext xmlns:c16="http://schemas.microsoft.com/office/drawing/2014/chart" uri="{C3380CC4-5D6E-409C-BE32-E72D297353CC}">
              <c16:uniqueId val="{00000000-4CC5-48C2-BFCB-9FCBA3F3A611}"/>
            </c:ext>
          </c:extLst>
        </c:ser>
        <c:ser>
          <c:idx val="1"/>
          <c:order val="1"/>
          <c:tx>
            <c:strRef>
              <c:f>Лист6!$G$39</c:f>
              <c:strCache>
                <c:ptCount val="1"/>
                <c:pt idx="0">
                  <c:v>z (швор.)</c:v>
                </c:pt>
              </c:strCache>
            </c:strRef>
          </c:tx>
          <c:spPr>
            <a:ln>
              <a:solidFill>
                <a:srgbClr val="00B050"/>
              </a:solidFill>
            </a:ln>
          </c:spPr>
          <c:marker>
            <c:symbol val="circle"/>
            <c:size val="7"/>
            <c:spPr>
              <a:solidFill>
                <a:srgbClr val="00B050"/>
              </a:solidFill>
              <a:ln>
                <a:noFill/>
              </a:ln>
            </c:spPr>
          </c:marker>
          <c:xVal>
            <c:numRef>
              <c:f>Лист6!$E$128:$E$136</c:f>
              <c:numCache>
                <c:formatCode>General</c:formatCode>
                <c:ptCount val="9"/>
                <c:pt idx="0">
                  <c:v>55</c:v>
                </c:pt>
                <c:pt idx="1">
                  <c:v>70</c:v>
                </c:pt>
                <c:pt idx="2">
                  <c:v>85</c:v>
                </c:pt>
                <c:pt idx="3">
                  <c:v>100</c:v>
                </c:pt>
                <c:pt idx="4">
                  <c:v>115</c:v>
                </c:pt>
                <c:pt idx="5">
                  <c:v>130</c:v>
                </c:pt>
                <c:pt idx="6">
                  <c:v>145</c:v>
                </c:pt>
                <c:pt idx="7">
                  <c:v>160</c:v>
                </c:pt>
              </c:numCache>
            </c:numRef>
          </c:xVal>
          <c:yVal>
            <c:numRef>
              <c:f>Лист6!$H$128:$H$136</c:f>
              <c:numCache>
                <c:formatCode>General</c:formatCode>
                <c:ptCount val="9"/>
                <c:pt idx="0">
                  <c:v>1.6600000000000001</c:v>
                </c:pt>
                <c:pt idx="1">
                  <c:v>1.75</c:v>
                </c:pt>
                <c:pt idx="2">
                  <c:v>1.77</c:v>
                </c:pt>
                <c:pt idx="3">
                  <c:v>1.9000000000000001</c:v>
                </c:pt>
                <c:pt idx="4">
                  <c:v>1.9800000000000038</c:v>
                </c:pt>
                <c:pt idx="5">
                  <c:v>1.9400000000000035</c:v>
                </c:pt>
                <c:pt idx="6">
                  <c:v>1.9200000000000021</c:v>
                </c:pt>
                <c:pt idx="7">
                  <c:v>1.9000000000000001</c:v>
                </c:pt>
              </c:numCache>
            </c:numRef>
          </c:yVal>
          <c:smooth val="1"/>
          <c:extLst>
            <c:ext xmlns:c16="http://schemas.microsoft.com/office/drawing/2014/chart" uri="{C3380CC4-5D6E-409C-BE32-E72D297353CC}">
              <c16:uniqueId val="{00000001-4CC5-48C2-BFCB-9FCBA3F3A611}"/>
            </c:ext>
          </c:extLst>
        </c:ser>
        <c:ser>
          <c:idx val="2"/>
          <c:order val="2"/>
          <c:tx>
            <c:strRef>
              <c:f>Лист6!$H$39</c:f>
              <c:strCache>
                <c:ptCount val="1"/>
                <c:pt idx="0">
                  <c:v>нормативне значення</c:v>
                </c:pt>
              </c:strCache>
            </c:strRef>
          </c:tx>
          <c:spPr>
            <a:ln>
              <a:solidFill>
                <a:srgbClr val="FF0000"/>
              </a:solidFill>
            </a:ln>
          </c:spPr>
          <c:marker>
            <c:symbol val="circle"/>
            <c:size val="7"/>
            <c:spPr>
              <a:solidFill>
                <a:srgbClr val="FF0000"/>
              </a:solidFill>
            </c:spPr>
          </c:marker>
          <c:xVal>
            <c:numRef>
              <c:f>Лист6!$E$128:$E$135</c:f>
              <c:numCache>
                <c:formatCode>General</c:formatCode>
                <c:ptCount val="8"/>
                <c:pt idx="0">
                  <c:v>55</c:v>
                </c:pt>
                <c:pt idx="1">
                  <c:v>70</c:v>
                </c:pt>
                <c:pt idx="2">
                  <c:v>85</c:v>
                </c:pt>
                <c:pt idx="3">
                  <c:v>100</c:v>
                </c:pt>
                <c:pt idx="4">
                  <c:v>115</c:v>
                </c:pt>
                <c:pt idx="5">
                  <c:v>130</c:v>
                </c:pt>
                <c:pt idx="6">
                  <c:v>145</c:v>
                </c:pt>
                <c:pt idx="7">
                  <c:v>160</c:v>
                </c:pt>
              </c:numCache>
            </c:numRef>
          </c:xVal>
          <c:yVal>
            <c:numRef>
              <c:f>Лист6!$I$128:$I$135</c:f>
              <c:numCache>
                <c:formatCode>General</c:formatCode>
                <c:ptCount val="8"/>
                <c:pt idx="0">
                  <c:v>3.25</c:v>
                </c:pt>
                <c:pt idx="1">
                  <c:v>3.25</c:v>
                </c:pt>
                <c:pt idx="2">
                  <c:v>3.25</c:v>
                </c:pt>
                <c:pt idx="3">
                  <c:v>3.25</c:v>
                </c:pt>
                <c:pt idx="4">
                  <c:v>3.25</c:v>
                </c:pt>
                <c:pt idx="5">
                  <c:v>3.25</c:v>
                </c:pt>
                <c:pt idx="6">
                  <c:v>3.25</c:v>
                </c:pt>
                <c:pt idx="7">
                  <c:v>3.25</c:v>
                </c:pt>
              </c:numCache>
            </c:numRef>
          </c:yVal>
          <c:smooth val="1"/>
          <c:extLst>
            <c:ext xmlns:c16="http://schemas.microsoft.com/office/drawing/2014/chart" uri="{C3380CC4-5D6E-409C-BE32-E72D297353CC}">
              <c16:uniqueId val="{00000002-4CC5-48C2-BFCB-9FCBA3F3A611}"/>
            </c:ext>
          </c:extLst>
        </c:ser>
        <c:dLbls>
          <c:showLegendKey val="0"/>
          <c:showVal val="0"/>
          <c:showCatName val="0"/>
          <c:showSerName val="0"/>
          <c:showPercent val="0"/>
          <c:showBubbleSize val="0"/>
        </c:dLbls>
        <c:axId val="59847808"/>
        <c:axId val="59849344"/>
      </c:scatterChart>
      <c:valAx>
        <c:axId val="59847808"/>
        <c:scaling>
          <c:orientation val="minMax"/>
          <c:max val="160"/>
          <c:min val="55"/>
        </c:scaling>
        <c:delete val="0"/>
        <c:axPos val="b"/>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ru-RU"/>
          </a:p>
        </c:txPr>
        <c:crossAx val="59849344"/>
        <c:crosses val="autoZero"/>
        <c:crossBetween val="midCat"/>
        <c:majorUnit val="15"/>
      </c:valAx>
      <c:valAx>
        <c:axId val="59849344"/>
        <c:scaling>
          <c:orientation val="minMax"/>
          <c:max val="3.5"/>
          <c:min val="1.5"/>
        </c:scaling>
        <c:delete val="0"/>
        <c:axPos val="l"/>
        <c:majorGridlines/>
        <c:numFmt formatCode="General" sourceLinked="1"/>
        <c:majorTickMark val="out"/>
        <c:minorTickMark val="none"/>
        <c:tickLblPos val="nextTo"/>
        <c:crossAx val="59847808"/>
        <c:crossesAt val="1"/>
        <c:crossBetween val="midCat"/>
        <c:majorUnit val="0.25"/>
      </c:valAx>
    </c:plotArea>
    <c:legend>
      <c:legendPos val="b"/>
      <c:layout>
        <c:manualLayout>
          <c:xMode val="edge"/>
          <c:yMode val="edge"/>
          <c:x val="0.35689668068292707"/>
          <c:y val="0.80338466964151778"/>
          <c:w val="0.44110246104230688"/>
          <c:h val="0.13621225878781079"/>
        </c:manualLayout>
      </c:layout>
      <c:overlay val="0"/>
    </c:legend>
    <c:plotVisOnly val="1"/>
    <c:dispBlanksAs val="gap"/>
    <c:showDLblsOverMax val="0"/>
  </c:chart>
  <c:spPr>
    <a:solidFill>
      <a:srgbClr val="FFFFFF">
        <a:alpha val="65000"/>
      </a:srgbClr>
    </a:solidFill>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0.0597</cdr:x>
      <cdr:y>0.67692</cdr:y>
    </cdr:from>
    <cdr:to>
      <cdr:x>0.89552</cdr:x>
      <cdr:y>0.87384</cdr:y>
    </cdr:to>
    <cdr:sp macro="" textlink="">
      <cdr:nvSpPr>
        <cdr:cNvPr id="2" name="TextBox 1"/>
        <cdr:cNvSpPr txBox="1"/>
      </cdr:nvSpPr>
      <cdr:spPr>
        <a:xfrm xmlns:a="http://schemas.openxmlformats.org/drawingml/2006/main">
          <a:off x="285752" y="3143272"/>
          <a:ext cx="4000528"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0.0597</cdr:x>
      <cdr:y>0.77333</cdr:y>
    </cdr:from>
    <cdr:to>
      <cdr:x>0.95522</cdr:x>
      <cdr:y>0.90667</cdr:y>
    </cdr:to>
    <cdr:sp macro="" textlink="">
      <cdr:nvSpPr>
        <cdr:cNvPr id="3" name="TextBox 2"/>
        <cdr:cNvSpPr txBox="1"/>
      </cdr:nvSpPr>
      <cdr:spPr>
        <a:xfrm xmlns:a="http://schemas.openxmlformats.org/drawingml/2006/main">
          <a:off x="285752" y="4143404"/>
          <a:ext cx="4286280" cy="71437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l"/>
          <a:r>
            <a:rPr lang="uk-UA" sz="1000" dirty="0" smtClean="0"/>
            <a:t>Мінімальні значення коефіцієнту стійкості проти сходу колеса</a:t>
          </a:r>
        </a:p>
        <a:p xmlns:a="http://schemas.openxmlformats.org/drawingml/2006/main">
          <a:pPr algn="l"/>
          <a:r>
            <a:rPr lang="uk-UA" sz="1000" dirty="0" smtClean="0"/>
            <a:t>з рейок складають:</a:t>
          </a:r>
        </a:p>
        <a:p xmlns:a="http://schemas.openxmlformats.org/drawingml/2006/main">
          <a:pPr algn="ctr">
            <a:lnSpc>
              <a:spcPct val="30000"/>
            </a:lnSpc>
          </a:pPr>
          <a:endParaRPr lang="uk-UA" sz="1000" dirty="0" smtClean="0"/>
        </a:p>
        <a:p xmlns:a="http://schemas.openxmlformats.org/drawingml/2006/main">
          <a:pPr algn="l">
            <a:buFontTx/>
            <a:buChar char="-"/>
          </a:pPr>
          <a:r>
            <a:rPr lang="uk-UA" sz="1000" dirty="0" smtClean="0"/>
            <a:t> для порожнього режиму 2,07</a:t>
          </a:r>
        </a:p>
        <a:p xmlns:a="http://schemas.openxmlformats.org/drawingml/2006/main">
          <a:pPr algn="l">
            <a:buFontTx/>
            <a:buChar char="-"/>
          </a:pPr>
          <a:r>
            <a:rPr lang="uk-UA" sz="1000" dirty="0"/>
            <a:t> </a:t>
          </a:r>
          <a:r>
            <a:rPr lang="uk-UA" sz="1000" dirty="0" smtClean="0"/>
            <a:t>для завантаженого режиму 2,11</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0.04478</cdr:x>
      <cdr:y>0.78667</cdr:y>
    </cdr:from>
    <cdr:to>
      <cdr:x>0.9403</cdr:x>
      <cdr:y>0.92</cdr:y>
    </cdr:to>
    <cdr:sp macro="" textlink="">
      <cdr:nvSpPr>
        <cdr:cNvPr id="2" name="TextBox 1"/>
        <cdr:cNvSpPr txBox="1"/>
      </cdr:nvSpPr>
      <cdr:spPr>
        <a:xfrm xmlns:a="http://schemas.openxmlformats.org/drawingml/2006/main">
          <a:off x="214314" y="4214842"/>
          <a:ext cx="4286280" cy="7143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Arial"/>
              <a:cs typeface="Arial"/>
            </a:defRPr>
          </a:lvl1pPr>
          <a:lvl2pPr marL="457200" indent="0">
            <a:defRPr sz="1100">
              <a:latin typeface="Arial"/>
              <a:cs typeface="Arial"/>
            </a:defRPr>
          </a:lvl2pPr>
          <a:lvl3pPr marL="914400" indent="0">
            <a:defRPr sz="1100">
              <a:latin typeface="Arial"/>
              <a:cs typeface="Arial"/>
            </a:defRPr>
          </a:lvl3pPr>
          <a:lvl4pPr marL="1371600" indent="0">
            <a:defRPr sz="1100">
              <a:latin typeface="Arial"/>
              <a:cs typeface="Arial"/>
            </a:defRPr>
          </a:lvl4pPr>
          <a:lvl5pPr marL="1828800" indent="0">
            <a:defRPr sz="1100">
              <a:latin typeface="Arial"/>
              <a:cs typeface="Arial"/>
            </a:defRPr>
          </a:lvl5pPr>
          <a:lvl6pPr marL="2286000" indent="0">
            <a:defRPr sz="1100">
              <a:latin typeface="Arial"/>
              <a:cs typeface="Arial"/>
            </a:defRPr>
          </a:lvl6pPr>
          <a:lvl7pPr marL="2743200" indent="0">
            <a:defRPr sz="1100">
              <a:latin typeface="Arial"/>
              <a:cs typeface="Arial"/>
            </a:defRPr>
          </a:lvl7pPr>
          <a:lvl8pPr marL="3200400" indent="0">
            <a:defRPr sz="1100">
              <a:latin typeface="Arial"/>
              <a:cs typeface="Arial"/>
            </a:defRPr>
          </a:lvl8pPr>
          <a:lvl9pPr marL="3657600" indent="0">
            <a:defRPr sz="1100">
              <a:latin typeface="Arial"/>
              <a:cs typeface="Arial"/>
            </a:defRPr>
          </a:lvl9pPr>
        </a:lstStyle>
        <a:p xmlns:a="http://schemas.openxmlformats.org/drawingml/2006/main">
          <a:pPr algn="l"/>
          <a:r>
            <a:rPr lang="uk-UA" sz="1000" dirty="0" smtClean="0"/>
            <a:t>Максимальне значення коефіцієнту плавності руху у вертикальному</a:t>
          </a:r>
        </a:p>
        <a:p xmlns:a="http://schemas.openxmlformats.org/drawingml/2006/main">
          <a:pPr algn="l"/>
          <a:r>
            <a:rPr lang="uk-UA" sz="1000" dirty="0" smtClean="0"/>
            <a:t>напрямку у порожньому режимі складають 62 % від нормативного</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102475" cy="10234613"/>
          </a:xfrm>
          <a:prstGeom prst="roundRect">
            <a:avLst>
              <a:gd name="adj" fmla="val 23"/>
            </a:avLst>
          </a:prstGeom>
          <a:solidFill>
            <a:srgbClr val="FFFFFF"/>
          </a:solidFill>
          <a:ln w="9360">
            <a:noFill/>
            <a:miter lim="800000"/>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2050" name="AutoShape 2"/>
          <p:cNvSpPr>
            <a:spLocks noChangeArrowheads="1"/>
          </p:cNvSpPr>
          <p:nvPr/>
        </p:nvSpPr>
        <p:spPr bwMode="auto">
          <a:xfrm>
            <a:off x="0" y="0"/>
            <a:ext cx="7102475" cy="10234613"/>
          </a:xfrm>
          <a:prstGeom prst="roundRect">
            <a:avLst>
              <a:gd name="adj" fmla="val 23"/>
            </a:avLst>
          </a:prstGeom>
          <a:solidFill>
            <a:srgbClr val="FFFFFF"/>
          </a:solidFill>
          <a:ln w="9525">
            <a:noFill/>
            <a:round/>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2051" name="AutoShape 3"/>
          <p:cNvSpPr>
            <a:spLocks noChangeArrowheads="1"/>
          </p:cNvSpPr>
          <p:nvPr/>
        </p:nvSpPr>
        <p:spPr bwMode="auto">
          <a:xfrm>
            <a:off x="0" y="0"/>
            <a:ext cx="7102475" cy="10234613"/>
          </a:xfrm>
          <a:prstGeom prst="roundRect">
            <a:avLst>
              <a:gd name="adj" fmla="val 23"/>
            </a:avLst>
          </a:prstGeom>
          <a:solidFill>
            <a:srgbClr val="FFFFFF"/>
          </a:solidFill>
          <a:ln w="9525">
            <a:noFill/>
            <a:round/>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2052" name="AutoShape 4"/>
          <p:cNvSpPr>
            <a:spLocks noChangeArrowheads="1"/>
          </p:cNvSpPr>
          <p:nvPr/>
        </p:nvSpPr>
        <p:spPr bwMode="auto">
          <a:xfrm>
            <a:off x="0" y="0"/>
            <a:ext cx="7102475" cy="10234613"/>
          </a:xfrm>
          <a:prstGeom prst="roundRect">
            <a:avLst>
              <a:gd name="adj" fmla="val 23"/>
            </a:avLst>
          </a:prstGeom>
          <a:solidFill>
            <a:srgbClr val="FFFFFF"/>
          </a:solidFill>
          <a:ln w="9525">
            <a:noFill/>
            <a:round/>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2053" name="AutoShape 5"/>
          <p:cNvSpPr>
            <a:spLocks noChangeArrowheads="1"/>
          </p:cNvSpPr>
          <p:nvPr/>
        </p:nvSpPr>
        <p:spPr bwMode="auto">
          <a:xfrm>
            <a:off x="0" y="0"/>
            <a:ext cx="7102475" cy="10234613"/>
          </a:xfrm>
          <a:prstGeom prst="roundRect">
            <a:avLst>
              <a:gd name="adj" fmla="val 23"/>
            </a:avLst>
          </a:prstGeom>
          <a:solidFill>
            <a:srgbClr val="FFFFFF"/>
          </a:solidFill>
          <a:ln w="9525">
            <a:noFill/>
            <a:round/>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2054" name="AutoShape 6"/>
          <p:cNvSpPr>
            <a:spLocks noChangeArrowheads="1"/>
          </p:cNvSpPr>
          <p:nvPr/>
        </p:nvSpPr>
        <p:spPr bwMode="auto">
          <a:xfrm>
            <a:off x="0" y="0"/>
            <a:ext cx="7102475" cy="10234613"/>
          </a:xfrm>
          <a:prstGeom prst="roundRect">
            <a:avLst>
              <a:gd name="adj" fmla="val 23"/>
            </a:avLst>
          </a:prstGeom>
          <a:solidFill>
            <a:srgbClr val="FFFFFF"/>
          </a:solidFill>
          <a:ln w="9525">
            <a:noFill/>
            <a:round/>
            <a:headEnd/>
            <a:tailEnd/>
          </a:ln>
          <a:effectLst/>
        </p:spPr>
        <p:txBody>
          <a:bodyPr wrap="none" lIns="99066" tIns="49533" rIns="99066" bIns="49533" anchor="ctr"/>
          <a:lstStyle/>
          <a:p>
            <a:pPr>
              <a:buClr>
                <a:srgbClr val="000000"/>
              </a:buClr>
              <a:buSzPct val="100000"/>
              <a:buFont typeface="Times New Roman" pitchFamily="18" charset="0"/>
              <a:buNone/>
              <a:defRPr/>
            </a:pPr>
            <a:endParaRPr lang="ru-RU"/>
          </a:p>
        </p:txBody>
      </p:sp>
      <p:sp>
        <p:nvSpPr>
          <p:cNvPr id="14344" name="Rectangle 7"/>
          <p:cNvSpPr>
            <a:spLocks noGrp="1" noRot="1" noChangeAspect="1" noChangeArrowheads="1"/>
          </p:cNvSpPr>
          <p:nvPr>
            <p:ph type="sldImg"/>
          </p:nvPr>
        </p:nvSpPr>
        <p:spPr bwMode="auto">
          <a:xfrm>
            <a:off x="-16592550" y="-13203238"/>
            <a:ext cx="20956588" cy="13971588"/>
          </a:xfrm>
          <a:prstGeom prst="rect">
            <a:avLst/>
          </a:prstGeom>
          <a:noFill/>
          <a:ln w="9525">
            <a:noFill/>
            <a:round/>
            <a:headEnd/>
            <a:tailEnd/>
          </a:ln>
        </p:spPr>
      </p:sp>
      <p:sp>
        <p:nvSpPr>
          <p:cNvPr id="2056" name="Rectangle 8"/>
          <p:cNvSpPr>
            <a:spLocks noGrp="1" noChangeArrowheads="1"/>
          </p:cNvSpPr>
          <p:nvPr>
            <p:ph type="body"/>
          </p:nvPr>
        </p:nvSpPr>
        <p:spPr bwMode="auto">
          <a:xfrm>
            <a:off x="710247" y="4861441"/>
            <a:ext cx="5670472" cy="4593139"/>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ru-RU" noProof="0" smtClean="0"/>
          </a:p>
        </p:txBody>
      </p:sp>
    </p:spTree>
    <p:extLst>
      <p:ext uri="{BB962C8B-B14F-4D97-AF65-F5344CB8AC3E}">
        <p14:creationId xmlns:p14="http://schemas.microsoft.com/office/powerpoint/2010/main" val="250974163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673100" y="777875"/>
            <a:ext cx="5756275" cy="3838575"/>
          </a:xfrm>
          <a:solidFill>
            <a:srgbClr val="FFFFFF"/>
          </a:solidFill>
          <a:ln>
            <a:solidFill>
              <a:srgbClr val="000000"/>
            </a:solidFill>
            <a:miter lim="800000"/>
          </a:ln>
        </p:spPr>
      </p:sp>
      <p:sp>
        <p:nvSpPr>
          <p:cNvPr id="16387" name="Rectangle 2"/>
          <p:cNvSpPr>
            <a:spLocks noGrp="1" noChangeArrowheads="1"/>
          </p:cNvSpPr>
          <p:nvPr>
            <p:ph type="body" idx="1"/>
          </p:nvPr>
        </p:nvSpPr>
        <p:spPr>
          <a:xfrm>
            <a:off x="710248" y="4861441"/>
            <a:ext cx="5681980" cy="4605576"/>
          </a:xfrm>
          <a:noFill/>
          <a:ln/>
        </p:spPr>
        <p:txBody>
          <a:bodyPr wrap="none" anchor="ctr"/>
          <a:lstStyle/>
          <a:p>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9625" y="2236788"/>
            <a:ext cx="9180513" cy="1543050"/>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19250" y="4079875"/>
            <a:ext cx="7561263" cy="18399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pPr>
              <a:defRPr/>
            </a:pPr>
            <a:fld id="{ECDE8AD9-AB0F-420F-BFD5-112D3C22F700}"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pPr>
              <a:defRPr/>
            </a:pPr>
            <a:fld id="{E0E9D54F-8951-4BE8-A113-93E5BEC01FEE}"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823200" y="157163"/>
            <a:ext cx="2427288" cy="63658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9750" y="157163"/>
            <a:ext cx="7131050" cy="63658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pPr>
              <a:defRPr/>
            </a:pPr>
            <a:fld id="{4C41A367-66E3-4378-9516-7D53EACD9871}"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539750" y="157163"/>
            <a:ext cx="9710738" cy="63658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3"/>
          <p:cNvSpPr>
            <a:spLocks noGrp="1" noChangeArrowheads="1"/>
          </p:cNvSpPr>
          <p:nvPr>
            <p:ph type="dt" idx="10"/>
          </p:nvPr>
        </p:nvSpPr>
        <p:spPr>
          <a:ln/>
        </p:spPr>
        <p:txBody>
          <a:bodyPr/>
          <a:lstStyle>
            <a:lvl1pPr>
              <a:defRPr/>
            </a:lvl1pPr>
          </a:lstStyle>
          <a:p>
            <a:pPr>
              <a:defRPr/>
            </a:pPr>
            <a:endParaRPr lang="ru-RU"/>
          </a:p>
        </p:txBody>
      </p:sp>
      <p:sp>
        <p:nvSpPr>
          <p:cNvPr id="4" name="Rectangle 4"/>
          <p:cNvSpPr>
            <a:spLocks noGrp="1" noChangeArrowheads="1"/>
          </p:cNvSpPr>
          <p:nvPr>
            <p:ph type="ftr" idx="11"/>
          </p:nvPr>
        </p:nvSpPr>
        <p:spPr>
          <a:ln/>
        </p:spPr>
        <p:txBody>
          <a:bodyPr/>
          <a:lstStyle>
            <a:lvl1pPr>
              <a:defRPr/>
            </a:lvl1pPr>
          </a:lstStyle>
          <a:p>
            <a:pPr>
              <a:defRPr/>
            </a:pPr>
            <a:endParaRPr lang="ru-RU"/>
          </a:p>
        </p:txBody>
      </p:sp>
      <p:sp>
        <p:nvSpPr>
          <p:cNvPr id="5" name="Rectangle 5"/>
          <p:cNvSpPr>
            <a:spLocks noGrp="1" noChangeArrowheads="1"/>
          </p:cNvSpPr>
          <p:nvPr>
            <p:ph type="sldNum" idx="12"/>
          </p:nvPr>
        </p:nvSpPr>
        <p:spPr>
          <a:ln/>
        </p:spPr>
        <p:txBody>
          <a:bodyPr/>
          <a:lstStyle>
            <a:lvl1pPr>
              <a:defRPr/>
            </a:lvl1pPr>
          </a:lstStyle>
          <a:p>
            <a:pPr>
              <a:defRPr/>
            </a:pPr>
            <a:fld id="{74022E1A-3DF8-4E35-B6B3-8C73E2E09EB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pPr>
              <a:defRPr/>
            </a:pPr>
            <a:fld id="{7F8F15B1-1148-4BEB-8C06-4CE772567576}"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488" y="4625975"/>
            <a:ext cx="9180512" cy="1430338"/>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852488" y="3051175"/>
            <a:ext cx="9180512" cy="157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dt" idx="10"/>
          </p:nvPr>
        </p:nvSpPr>
        <p:spPr>
          <a:ln/>
        </p:spPr>
        <p:txBody>
          <a:bodyPr/>
          <a:lstStyle>
            <a:lvl1pPr>
              <a:defRPr/>
            </a:lvl1pPr>
          </a:lstStyle>
          <a:p>
            <a:pPr>
              <a:defRPr/>
            </a:pPr>
            <a:endParaRPr lang="ru-RU"/>
          </a:p>
        </p:txBody>
      </p:sp>
      <p:sp>
        <p:nvSpPr>
          <p:cNvPr id="5" name="Rectangle 4"/>
          <p:cNvSpPr>
            <a:spLocks noGrp="1" noChangeArrowheads="1"/>
          </p:cNvSpPr>
          <p:nvPr>
            <p:ph type="ftr" idx="11"/>
          </p:nvPr>
        </p:nvSpPr>
        <p:spPr>
          <a:ln/>
        </p:spPr>
        <p:txBody>
          <a:bodyPr/>
          <a:lstStyle>
            <a:lvl1pPr>
              <a:defRPr/>
            </a:lvl1pPr>
          </a:lstStyle>
          <a:p>
            <a:pPr>
              <a:defRPr/>
            </a:pPr>
            <a:endParaRPr lang="ru-RU"/>
          </a:p>
        </p:txBody>
      </p:sp>
      <p:sp>
        <p:nvSpPr>
          <p:cNvPr id="6" name="Rectangle 5"/>
          <p:cNvSpPr>
            <a:spLocks noGrp="1" noChangeArrowheads="1"/>
          </p:cNvSpPr>
          <p:nvPr>
            <p:ph type="sldNum" idx="12"/>
          </p:nvPr>
        </p:nvSpPr>
        <p:spPr>
          <a:ln/>
        </p:spPr>
        <p:txBody>
          <a:bodyPr/>
          <a:lstStyle>
            <a:lvl1pPr>
              <a:defRPr/>
            </a:lvl1pPr>
          </a:lstStyle>
          <a:p>
            <a:pPr>
              <a:defRPr/>
            </a:pPr>
            <a:fld id="{D9A5CA9F-6386-4FF8-A1B7-D0B855FB195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539750" y="1679575"/>
            <a:ext cx="4778375" cy="4843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470525" y="1679575"/>
            <a:ext cx="4779963" cy="4843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3"/>
          <p:cNvSpPr>
            <a:spLocks noGrp="1" noChangeArrowheads="1"/>
          </p:cNvSpPr>
          <p:nvPr>
            <p:ph type="dt" idx="10"/>
          </p:nvPr>
        </p:nvSpPr>
        <p:spPr>
          <a:ln/>
        </p:spPr>
        <p:txBody>
          <a:bodyPr/>
          <a:lstStyle>
            <a:lvl1pPr>
              <a:defRPr/>
            </a:lvl1pPr>
          </a:lstStyle>
          <a:p>
            <a:pPr>
              <a:defRPr/>
            </a:pPr>
            <a:endParaRPr lang="ru-RU"/>
          </a:p>
        </p:txBody>
      </p:sp>
      <p:sp>
        <p:nvSpPr>
          <p:cNvPr id="6" name="Rectangle 4"/>
          <p:cNvSpPr>
            <a:spLocks noGrp="1" noChangeArrowheads="1"/>
          </p:cNvSpPr>
          <p:nvPr>
            <p:ph type="ftr" idx="11"/>
          </p:nvPr>
        </p:nvSpPr>
        <p:spPr>
          <a:ln/>
        </p:spPr>
        <p:txBody>
          <a:bodyPr/>
          <a:lstStyle>
            <a:lvl1pPr>
              <a:defRPr/>
            </a:lvl1pPr>
          </a:lstStyle>
          <a:p>
            <a:pPr>
              <a:defRPr/>
            </a:pPr>
            <a:endParaRPr lang="ru-RU"/>
          </a:p>
        </p:txBody>
      </p:sp>
      <p:sp>
        <p:nvSpPr>
          <p:cNvPr id="7" name="Rectangle 5"/>
          <p:cNvSpPr>
            <a:spLocks noGrp="1" noChangeArrowheads="1"/>
          </p:cNvSpPr>
          <p:nvPr>
            <p:ph type="sldNum" idx="12"/>
          </p:nvPr>
        </p:nvSpPr>
        <p:spPr>
          <a:ln/>
        </p:spPr>
        <p:txBody>
          <a:bodyPr/>
          <a:lstStyle>
            <a:lvl1pPr>
              <a:defRPr/>
            </a:lvl1pPr>
          </a:lstStyle>
          <a:p>
            <a:pPr>
              <a:defRPr/>
            </a:pPr>
            <a:fld id="{AB18DABB-58FD-453E-BB2C-0700427FF99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288925"/>
            <a:ext cx="9720263" cy="1198563"/>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9750" y="1611313"/>
            <a:ext cx="4772025" cy="6715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539750" y="2282825"/>
            <a:ext cx="4772025" cy="41481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86400" y="1611313"/>
            <a:ext cx="4773613" cy="6715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486400" y="2282825"/>
            <a:ext cx="4773613" cy="41481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3"/>
          <p:cNvSpPr>
            <a:spLocks noGrp="1" noChangeArrowheads="1"/>
          </p:cNvSpPr>
          <p:nvPr>
            <p:ph type="dt" idx="10"/>
          </p:nvPr>
        </p:nvSpPr>
        <p:spPr>
          <a:ln/>
        </p:spPr>
        <p:txBody>
          <a:bodyPr/>
          <a:lstStyle>
            <a:lvl1pPr>
              <a:defRPr/>
            </a:lvl1pPr>
          </a:lstStyle>
          <a:p>
            <a:pPr>
              <a:defRPr/>
            </a:pPr>
            <a:endParaRPr lang="ru-RU"/>
          </a:p>
        </p:txBody>
      </p:sp>
      <p:sp>
        <p:nvSpPr>
          <p:cNvPr id="8" name="Rectangle 4"/>
          <p:cNvSpPr>
            <a:spLocks noGrp="1" noChangeArrowheads="1"/>
          </p:cNvSpPr>
          <p:nvPr>
            <p:ph type="ftr" idx="11"/>
          </p:nvPr>
        </p:nvSpPr>
        <p:spPr>
          <a:ln/>
        </p:spPr>
        <p:txBody>
          <a:bodyPr/>
          <a:lstStyle>
            <a:lvl1pPr>
              <a:defRPr/>
            </a:lvl1pPr>
          </a:lstStyle>
          <a:p>
            <a:pPr>
              <a:defRPr/>
            </a:pPr>
            <a:endParaRPr lang="ru-RU"/>
          </a:p>
        </p:txBody>
      </p:sp>
      <p:sp>
        <p:nvSpPr>
          <p:cNvPr id="9" name="Rectangle 5"/>
          <p:cNvSpPr>
            <a:spLocks noGrp="1" noChangeArrowheads="1"/>
          </p:cNvSpPr>
          <p:nvPr>
            <p:ph type="sldNum" idx="12"/>
          </p:nvPr>
        </p:nvSpPr>
        <p:spPr>
          <a:ln/>
        </p:spPr>
        <p:txBody>
          <a:bodyPr/>
          <a:lstStyle>
            <a:lvl1pPr>
              <a:defRPr/>
            </a:lvl1pPr>
          </a:lstStyle>
          <a:p>
            <a:pPr>
              <a:defRPr/>
            </a:pPr>
            <a:fld id="{A936FBC9-BFC2-423B-88CC-3108A914162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3"/>
          <p:cNvSpPr>
            <a:spLocks noGrp="1" noChangeArrowheads="1"/>
          </p:cNvSpPr>
          <p:nvPr>
            <p:ph type="dt" idx="10"/>
          </p:nvPr>
        </p:nvSpPr>
        <p:spPr>
          <a:ln/>
        </p:spPr>
        <p:txBody>
          <a:bodyPr/>
          <a:lstStyle>
            <a:lvl1pPr>
              <a:defRPr/>
            </a:lvl1pPr>
          </a:lstStyle>
          <a:p>
            <a:pPr>
              <a:defRPr/>
            </a:pPr>
            <a:endParaRPr lang="ru-RU"/>
          </a:p>
        </p:txBody>
      </p:sp>
      <p:sp>
        <p:nvSpPr>
          <p:cNvPr id="4" name="Rectangle 4"/>
          <p:cNvSpPr>
            <a:spLocks noGrp="1" noChangeArrowheads="1"/>
          </p:cNvSpPr>
          <p:nvPr>
            <p:ph type="ftr" idx="11"/>
          </p:nvPr>
        </p:nvSpPr>
        <p:spPr>
          <a:ln/>
        </p:spPr>
        <p:txBody>
          <a:bodyPr/>
          <a:lstStyle>
            <a:lvl1pPr>
              <a:defRPr/>
            </a:lvl1pPr>
          </a:lstStyle>
          <a:p>
            <a:pPr>
              <a:defRPr/>
            </a:pPr>
            <a:endParaRPr lang="ru-RU"/>
          </a:p>
        </p:txBody>
      </p:sp>
      <p:sp>
        <p:nvSpPr>
          <p:cNvPr id="5" name="Rectangle 5"/>
          <p:cNvSpPr>
            <a:spLocks noGrp="1" noChangeArrowheads="1"/>
          </p:cNvSpPr>
          <p:nvPr>
            <p:ph type="sldNum" idx="12"/>
          </p:nvPr>
        </p:nvSpPr>
        <p:spPr>
          <a:ln/>
        </p:spPr>
        <p:txBody>
          <a:bodyPr/>
          <a:lstStyle>
            <a:lvl1pPr>
              <a:defRPr/>
            </a:lvl1pPr>
          </a:lstStyle>
          <a:p>
            <a:pPr>
              <a:defRPr/>
            </a:pPr>
            <a:fld id="{6FCB029D-F75E-4901-99DE-B9FAB902FE29}"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ru-RU"/>
          </a:p>
        </p:txBody>
      </p:sp>
      <p:sp>
        <p:nvSpPr>
          <p:cNvPr id="3" name="Rectangle 4"/>
          <p:cNvSpPr>
            <a:spLocks noGrp="1" noChangeArrowheads="1"/>
          </p:cNvSpPr>
          <p:nvPr>
            <p:ph type="ftr" idx="11"/>
          </p:nvPr>
        </p:nvSpPr>
        <p:spPr>
          <a:ln/>
        </p:spPr>
        <p:txBody>
          <a:bodyPr/>
          <a:lstStyle>
            <a:lvl1pPr>
              <a:defRPr/>
            </a:lvl1pPr>
          </a:lstStyle>
          <a:p>
            <a:pPr>
              <a:defRPr/>
            </a:pPr>
            <a:endParaRPr lang="ru-RU"/>
          </a:p>
        </p:txBody>
      </p:sp>
      <p:sp>
        <p:nvSpPr>
          <p:cNvPr id="4" name="Rectangle 5"/>
          <p:cNvSpPr>
            <a:spLocks noGrp="1" noChangeArrowheads="1"/>
          </p:cNvSpPr>
          <p:nvPr>
            <p:ph type="sldNum" idx="12"/>
          </p:nvPr>
        </p:nvSpPr>
        <p:spPr>
          <a:ln/>
        </p:spPr>
        <p:txBody>
          <a:bodyPr/>
          <a:lstStyle>
            <a:lvl1pPr>
              <a:defRPr/>
            </a:lvl1pPr>
          </a:lstStyle>
          <a:p>
            <a:pPr>
              <a:defRPr/>
            </a:pPr>
            <a:fld id="{D056D889-49B0-4424-A4BC-9B4D65A43C6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287338"/>
            <a:ext cx="3552825" cy="121920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222750" y="287338"/>
            <a:ext cx="6037263" cy="614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9750" y="1506538"/>
            <a:ext cx="3552825" cy="4924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ru-RU"/>
          </a:p>
        </p:txBody>
      </p:sp>
      <p:sp>
        <p:nvSpPr>
          <p:cNvPr id="6" name="Rectangle 4"/>
          <p:cNvSpPr>
            <a:spLocks noGrp="1" noChangeArrowheads="1"/>
          </p:cNvSpPr>
          <p:nvPr>
            <p:ph type="ftr" idx="11"/>
          </p:nvPr>
        </p:nvSpPr>
        <p:spPr>
          <a:ln/>
        </p:spPr>
        <p:txBody>
          <a:bodyPr/>
          <a:lstStyle>
            <a:lvl1pPr>
              <a:defRPr/>
            </a:lvl1pPr>
          </a:lstStyle>
          <a:p>
            <a:pPr>
              <a:defRPr/>
            </a:pPr>
            <a:endParaRPr lang="ru-RU"/>
          </a:p>
        </p:txBody>
      </p:sp>
      <p:sp>
        <p:nvSpPr>
          <p:cNvPr id="7" name="Rectangle 5"/>
          <p:cNvSpPr>
            <a:spLocks noGrp="1" noChangeArrowheads="1"/>
          </p:cNvSpPr>
          <p:nvPr>
            <p:ph type="sldNum" idx="12"/>
          </p:nvPr>
        </p:nvSpPr>
        <p:spPr>
          <a:ln/>
        </p:spPr>
        <p:txBody>
          <a:bodyPr/>
          <a:lstStyle>
            <a:lvl1pPr>
              <a:defRPr/>
            </a:lvl1pPr>
          </a:lstStyle>
          <a:p>
            <a:pPr>
              <a:defRPr/>
            </a:pPr>
            <a:fld id="{3B0B4D7F-399D-467E-96AE-6E71EA194B35}"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6138" y="5040313"/>
            <a:ext cx="6480175" cy="593725"/>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116138" y="642938"/>
            <a:ext cx="6480175" cy="43195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116138" y="5634038"/>
            <a:ext cx="6480175" cy="8461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ru-RU"/>
          </a:p>
        </p:txBody>
      </p:sp>
      <p:sp>
        <p:nvSpPr>
          <p:cNvPr id="6" name="Rectangle 4"/>
          <p:cNvSpPr>
            <a:spLocks noGrp="1" noChangeArrowheads="1"/>
          </p:cNvSpPr>
          <p:nvPr>
            <p:ph type="ftr" idx="11"/>
          </p:nvPr>
        </p:nvSpPr>
        <p:spPr>
          <a:ln/>
        </p:spPr>
        <p:txBody>
          <a:bodyPr/>
          <a:lstStyle>
            <a:lvl1pPr>
              <a:defRPr/>
            </a:lvl1pPr>
          </a:lstStyle>
          <a:p>
            <a:pPr>
              <a:defRPr/>
            </a:pPr>
            <a:endParaRPr lang="ru-RU"/>
          </a:p>
        </p:txBody>
      </p:sp>
      <p:sp>
        <p:nvSpPr>
          <p:cNvPr id="7" name="Rectangle 5"/>
          <p:cNvSpPr>
            <a:spLocks noGrp="1" noChangeArrowheads="1"/>
          </p:cNvSpPr>
          <p:nvPr>
            <p:ph type="sldNum" idx="12"/>
          </p:nvPr>
        </p:nvSpPr>
        <p:spPr>
          <a:ln/>
        </p:spPr>
        <p:txBody>
          <a:bodyPr/>
          <a:lstStyle>
            <a:lvl1pPr>
              <a:defRPr/>
            </a:lvl1pPr>
          </a:lstStyle>
          <a:p>
            <a:pPr>
              <a:defRPr/>
            </a:pPr>
            <a:fld id="{755FA26A-E363-436B-A1BA-F343379F10C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ChangeArrowheads="1"/>
          </p:cNvSpPr>
          <p:nvPr>
            <p:ph type="title"/>
          </p:nvPr>
        </p:nvSpPr>
        <p:spPr bwMode="auto">
          <a:xfrm>
            <a:off x="539750" y="157163"/>
            <a:ext cx="9710738" cy="1463675"/>
          </a:xfrm>
          <a:prstGeom prst="rect">
            <a:avLst/>
          </a:prstGeom>
          <a:noFill/>
          <a:ln w="9525">
            <a:noFill/>
            <a:round/>
            <a:headEnd/>
            <a:tailEnd/>
          </a:ln>
        </p:spPr>
        <p:txBody>
          <a:bodyPr vert="horz" wrap="square" lIns="93240" tIns="46440" rIns="93240" bIns="46440" numCol="1" anchor="ctr" anchorCtr="0" compatLnSpc="1">
            <a:prstTxWarp prst="textNoShape">
              <a:avLst/>
            </a:prstTxWarp>
          </a:bodyPr>
          <a:lstStyle/>
          <a:p>
            <a:pPr lvl="0"/>
            <a:r>
              <a:rPr lang="en-GB" smtClean="0"/>
              <a:t>Для правки текста заголовка щелкните мышью</a:t>
            </a:r>
          </a:p>
        </p:txBody>
      </p:sp>
      <p:sp>
        <p:nvSpPr>
          <p:cNvPr id="28675" name="Rectangle 2"/>
          <p:cNvSpPr>
            <a:spLocks noGrp="1" noChangeArrowheads="1"/>
          </p:cNvSpPr>
          <p:nvPr>
            <p:ph type="body" idx="1"/>
          </p:nvPr>
        </p:nvSpPr>
        <p:spPr bwMode="auto">
          <a:xfrm>
            <a:off x="539750" y="1679575"/>
            <a:ext cx="9710738" cy="4843463"/>
          </a:xfrm>
          <a:prstGeom prst="rect">
            <a:avLst/>
          </a:prstGeom>
          <a:noFill/>
          <a:ln w="9525">
            <a:noFill/>
            <a:round/>
            <a:headEnd/>
            <a:tailEnd/>
          </a:ln>
        </p:spPr>
        <p:txBody>
          <a:bodyPr vert="horz" wrap="square" lIns="93240" tIns="46440" rIns="93240" bIns="46440" numCol="1" anchor="t" anchorCtr="0" compatLnSpc="1">
            <a:prstTxWarp prst="textNoShape">
              <a:avLst/>
            </a:prstTxWarp>
          </a:bodyPr>
          <a:lstStyle/>
          <a:p>
            <a:pPr lvl="0"/>
            <a:r>
              <a:rPr lang="en-GB" smtClean="0"/>
              <a:t>Для правки структуры щелкните мышью</a:t>
            </a:r>
          </a:p>
          <a:p>
            <a:pPr lvl="1"/>
            <a:r>
              <a:rPr lang="en-GB" smtClean="0"/>
              <a:t>Второй уровень структуры</a:t>
            </a:r>
          </a:p>
          <a:p>
            <a:pPr lvl="2"/>
            <a:r>
              <a:rPr lang="en-GB" smtClean="0"/>
              <a:t>Третий уровень структуры</a:t>
            </a:r>
          </a:p>
          <a:p>
            <a:pPr lvl="3"/>
            <a:r>
              <a:rPr lang="en-GB" smtClean="0"/>
              <a:t>Четвертый уровень структуры</a:t>
            </a:r>
          </a:p>
          <a:p>
            <a:pPr lvl="4"/>
            <a:r>
              <a:rPr lang="en-GB" smtClean="0"/>
              <a:t>Пятый уровень структуры</a:t>
            </a:r>
          </a:p>
          <a:p>
            <a:pPr lvl="4"/>
            <a:r>
              <a:rPr lang="en-GB" smtClean="0"/>
              <a:t>Шестой уровень структуры</a:t>
            </a:r>
          </a:p>
          <a:p>
            <a:pPr lvl="4"/>
            <a:r>
              <a:rPr lang="en-GB" smtClean="0"/>
              <a:t>Седьмой уровень структуры</a:t>
            </a:r>
          </a:p>
          <a:p>
            <a:pPr lvl="4"/>
            <a:r>
              <a:rPr lang="en-GB" smtClean="0"/>
              <a:t>Восьмой уровень структуры</a:t>
            </a:r>
          </a:p>
          <a:p>
            <a:pPr lvl="4"/>
            <a:r>
              <a:rPr lang="en-GB" smtClean="0"/>
              <a:t>Девятый уровень структуры</a:t>
            </a:r>
          </a:p>
        </p:txBody>
      </p:sp>
      <p:sp>
        <p:nvSpPr>
          <p:cNvPr id="2" name="Rectangle 3"/>
          <p:cNvSpPr>
            <a:spLocks noGrp="1" noChangeArrowheads="1"/>
          </p:cNvSpPr>
          <p:nvPr>
            <p:ph type="dt"/>
          </p:nvPr>
        </p:nvSpPr>
        <p:spPr bwMode="auto">
          <a:xfrm>
            <a:off x="539750" y="6557963"/>
            <a:ext cx="2509838" cy="488950"/>
          </a:xfrm>
          <a:prstGeom prst="rect">
            <a:avLst/>
          </a:prstGeom>
          <a:noFill/>
          <a:ln w="9525">
            <a:noFill/>
            <a:round/>
            <a:headEnd/>
            <a:tailEnd/>
          </a:ln>
          <a:effectLst/>
        </p:spPr>
        <p:txBody>
          <a:bodyPr vert="horz" wrap="square" lIns="93240" tIns="46440" rIns="93240" bIns="46440" numCol="1" anchor="t"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ru-RU"/>
          </a:p>
        </p:txBody>
      </p:sp>
      <p:sp>
        <p:nvSpPr>
          <p:cNvPr id="1028" name="Rectangle 4"/>
          <p:cNvSpPr>
            <a:spLocks noGrp="1" noChangeArrowheads="1"/>
          </p:cNvSpPr>
          <p:nvPr>
            <p:ph type="ftr"/>
          </p:nvPr>
        </p:nvSpPr>
        <p:spPr bwMode="auto">
          <a:xfrm>
            <a:off x="3690938" y="6557963"/>
            <a:ext cx="3408362" cy="488950"/>
          </a:xfrm>
          <a:prstGeom prst="rect">
            <a:avLst/>
          </a:prstGeom>
          <a:noFill/>
          <a:ln w="9525">
            <a:noFill/>
            <a:round/>
            <a:headEnd/>
            <a:tailEnd/>
          </a:ln>
          <a:effectLst/>
        </p:spPr>
        <p:txBody>
          <a:bodyPr vert="horz" wrap="square" lIns="93240" tIns="46440" rIns="93240" bIns="46440" numCol="1" anchor="t"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ru-RU"/>
          </a:p>
        </p:txBody>
      </p:sp>
      <p:sp>
        <p:nvSpPr>
          <p:cNvPr id="1029" name="Rectangle 5"/>
          <p:cNvSpPr>
            <a:spLocks noGrp="1" noChangeArrowheads="1"/>
          </p:cNvSpPr>
          <p:nvPr>
            <p:ph type="sldNum"/>
          </p:nvPr>
        </p:nvSpPr>
        <p:spPr bwMode="auto">
          <a:xfrm>
            <a:off x="7740650" y="6557963"/>
            <a:ext cx="2509838" cy="488950"/>
          </a:xfrm>
          <a:prstGeom prst="rect">
            <a:avLst/>
          </a:prstGeom>
          <a:noFill/>
          <a:ln w="9525">
            <a:noFill/>
            <a:round/>
            <a:headEnd/>
            <a:tailEnd/>
          </a:ln>
          <a:effectLst/>
        </p:spPr>
        <p:txBody>
          <a:bodyPr vert="horz" wrap="square" lIns="93240" tIns="46440" rIns="93240" bIns="46440" numCol="1" anchor="t" anchorCtr="0" compatLnSpc="1">
            <a:prstTxWarp prst="textNoShape">
              <a:avLst/>
            </a:prstTxWarp>
          </a:bodyPr>
          <a:lstStyle>
            <a:lvl1pP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6C4C46E9-834A-4365-8B2F-EE4076B3DA8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5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5pPr>
      <a:lvl6pPr marL="2514600" indent="-228600" algn="ctr" defTabSz="449263" rtl="0" fontAlgn="base">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6pPr>
      <a:lvl7pPr marL="2971800" indent="-228600" algn="ctr" defTabSz="449263" rtl="0" fontAlgn="base">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7pPr>
      <a:lvl8pPr marL="3429000" indent="-228600" algn="ctr" defTabSz="449263" rtl="0" fontAlgn="base">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8pPr>
      <a:lvl9pPr marL="3886200" indent="-228600" algn="ctr" defTabSz="449263" rtl="0" fontAlgn="base">
        <a:spcBef>
          <a:spcPct val="0"/>
        </a:spcBef>
        <a:spcAft>
          <a:spcPct val="0"/>
        </a:spcAft>
        <a:buClr>
          <a:srgbClr val="000000"/>
        </a:buClr>
        <a:buSzPct val="100000"/>
        <a:buFont typeface="Times New Roman" pitchFamily="18" charset="0"/>
        <a:defRPr sz="4500">
          <a:solidFill>
            <a:srgbClr val="000000"/>
          </a:solidFill>
          <a:latin typeface="Arial" charset="0"/>
          <a:cs typeface="Arial" charset="0"/>
        </a:defRPr>
      </a:lvl9pPr>
    </p:titleStyle>
    <p:bodyStyle>
      <a:lvl1pPr marL="342900" indent="-342900" algn="l" defTabSz="449263" rtl="0" eaLnBrk="0" fontAlgn="base" hangingPunct="0">
        <a:spcBef>
          <a:spcPts val="825"/>
        </a:spcBef>
        <a:spcAft>
          <a:spcPct val="0"/>
        </a:spcAft>
        <a:buClr>
          <a:srgbClr val="000000"/>
        </a:buClr>
        <a:buSzPct val="100000"/>
        <a:buFont typeface="Times New Roman" pitchFamily="18" charset="0"/>
        <a:buChar char="•"/>
        <a:defRPr sz="3300">
          <a:solidFill>
            <a:srgbClr val="000000"/>
          </a:solidFill>
          <a:latin typeface="+mn-lt"/>
          <a:ea typeface="+mn-ea"/>
          <a:cs typeface="+mn-cs"/>
        </a:defRPr>
      </a:lvl1pPr>
      <a:lvl2pPr marL="742950" indent="-285750" algn="l" defTabSz="449263" rtl="0" eaLnBrk="0" fontAlgn="base" hangingPunct="0">
        <a:spcBef>
          <a:spcPts val="725"/>
        </a:spcBef>
        <a:spcAft>
          <a:spcPct val="0"/>
        </a:spcAft>
        <a:buClr>
          <a:srgbClr val="000000"/>
        </a:buClr>
        <a:buSzPct val="100000"/>
        <a:buFont typeface="Times New Roman" pitchFamily="18" charset="0"/>
        <a:buChar char="–"/>
        <a:defRPr sz="29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pic>
        <p:nvPicPr>
          <p:cNvPr id="4" name="Picture 2"/>
          <p:cNvPicPr>
            <a:picLocks noChangeAspect="1" noChangeArrowheads="1"/>
          </p:cNvPicPr>
          <p:nvPr/>
        </p:nvPicPr>
        <p:blipFill>
          <a:blip r:embed="rId3" cstate="email"/>
          <a:srcRect/>
          <a:stretch>
            <a:fillRect/>
          </a:stretch>
        </p:blipFill>
        <p:spPr bwMode="auto">
          <a:xfrm>
            <a:off x="-595" y="1588"/>
            <a:ext cx="10801350" cy="7197725"/>
          </a:xfrm>
          <a:prstGeom prst="rect">
            <a:avLst/>
          </a:prstGeom>
          <a:noFill/>
          <a:ln w="9525">
            <a:noFill/>
            <a:round/>
            <a:headEnd/>
            <a:tailEnd/>
          </a:ln>
        </p:spPr>
      </p:pic>
      <p:pic>
        <p:nvPicPr>
          <p:cNvPr id="5" name="Picture 24" descr="555"/>
          <p:cNvPicPr>
            <a:picLocks noChangeAspect="1" noChangeArrowheads="1"/>
          </p:cNvPicPr>
          <p:nvPr/>
        </p:nvPicPr>
        <p:blipFill>
          <a:blip r:embed="rId4"/>
          <a:srcRect/>
          <a:stretch>
            <a:fillRect/>
          </a:stretch>
        </p:blipFill>
        <p:spPr bwMode="auto">
          <a:xfrm>
            <a:off x="399221" y="4671226"/>
            <a:ext cx="2500330" cy="1539993"/>
          </a:xfrm>
          <a:prstGeom prst="rect">
            <a:avLst/>
          </a:prstGeom>
          <a:noFill/>
          <a:ln w="9525">
            <a:noFill/>
            <a:miter lim="800000"/>
            <a:headEnd/>
            <a:tailEnd/>
          </a:ln>
        </p:spPr>
      </p:pic>
      <p:pic>
        <p:nvPicPr>
          <p:cNvPr id="6" name="Рисунок 1"/>
          <p:cNvPicPr>
            <a:picLocks noChangeAspect="1"/>
          </p:cNvPicPr>
          <p:nvPr/>
        </p:nvPicPr>
        <p:blipFill>
          <a:blip r:embed="rId5" cstate="email"/>
          <a:srcRect/>
          <a:stretch>
            <a:fillRect/>
          </a:stretch>
        </p:blipFill>
        <p:spPr bwMode="auto">
          <a:xfrm>
            <a:off x="5614195" y="4671226"/>
            <a:ext cx="2214578" cy="1527192"/>
          </a:xfrm>
          <a:prstGeom prst="rect">
            <a:avLst/>
          </a:prstGeom>
          <a:noFill/>
          <a:ln w="9525">
            <a:noFill/>
            <a:miter lim="800000"/>
            <a:headEnd/>
            <a:tailEnd/>
          </a:ln>
        </p:spPr>
      </p:pic>
      <p:pic>
        <p:nvPicPr>
          <p:cNvPr id="8" name="Picture 4" descr="023I3363"/>
          <p:cNvPicPr>
            <a:picLocks noChangeAspect="1" noChangeArrowheads="1"/>
          </p:cNvPicPr>
          <p:nvPr/>
        </p:nvPicPr>
        <p:blipFill>
          <a:blip r:embed="rId6" cstate="email"/>
          <a:srcRect/>
          <a:stretch>
            <a:fillRect/>
          </a:stretch>
        </p:blipFill>
        <p:spPr bwMode="auto">
          <a:xfrm>
            <a:off x="2970989" y="4671226"/>
            <a:ext cx="2571768" cy="1521813"/>
          </a:xfrm>
          <a:prstGeom prst="rect">
            <a:avLst/>
          </a:prstGeom>
          <a:noFill/>
          <a:ln w="25400">
            <a:noFill/>
            <a:miter lim="800000"/>
            <a:headEnd/>
            <a:tailEnd/>
          </a:ln>
        </p:spPr>
      </p:pic>
      <p:sp>
        <p:nvSpPr>
          <p:cNvPr id="9" name="Rectangle 3"/>
          <p:cNvSpPr>
            <a:spLocks noChangeArrowheads="1"/>
          </p:cNvSpPr>
          <p:nvPr/>
        </p:nvSpPr>
        <p:spPr bwMode="auto">
          <a:xfrm>
            <a:off x="1089789" y="1122852"/>
            <a:ext cx="8929750" cy="1571842"/>
          </a:xfrm>
          <a:prstGeom prst="rect">
            <a:avLst/>
          </a:prstGeom>
          <a:no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2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РОЗВИТОК ГАЛУЗІ ТА СТВОРЕННЯ В УКРАЇНІ СУЧАСНОГО МОТОРВАГОННОГО СКЛАДУ ЗАЛІЗНИЦЬ ДЛЯ ЗДІЙСНЕННЯ ШВИДКІСНИХ ПАСАЖИРСЬКИХ ПЕРЕВЕЗЕНЬ</a:t>
            </a:r>
            <a:endParaRPr lang="ru-RU" sz="2400"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11" name="Picture 15"/>
          <p:cNvPicPr>
            <a:picLocks noChangeAspect="1" noChangeArrowheads="1"/>
          </p:cNvPicPr>
          <p:nvPr/>
        </p:nvPicPr>
        <p:blipFill>
          <a:blip r:embed="rId7" cstate="email"/>
          <a:srcRect/>
          <a:stretch>
            <a:fillRect/>
          </a:stretch>
        </p:blipFill>
        <p:spPr bwMode="auto">
          <a:xfrm>
            <a:off x="7900211" y="4671226"/>
            <a:ext cx="2643206" cy="1524121"/>
          </a:xfrm>
          <a:prstGeom prst="rect">
            <a:avLst/>
          </a:prstGeom>
          <a:noFill/>
          <a:ln w="9525">
            <a:noFill/>
            <a:miter lim="800000"/>
            <a:headEnd/>
            <a:tailEnd/>
          </a:ln>
        </p:spPr>
      </p:pic>
      <p:sp>
        <p:nvSpPr>
          <p:cNvPr id="12" name="Rectangle 3"/>
          <p:cNvSpPr>
            <a:spLocks noChangeArrowheads="1"/>
          </p:cNvSpPr>
          <p:nvPr/>
        </p:nvSpPr>
        <p:spPr bwMode="auto">
          <a:xfrm>
            <a:off x="899287" y="227747"/>
            <a:ext cx="8929750" cy="371513"/>
          </a:xfrm>
          <a:prstGeom prst="rect">
            <a:avLst/>
          </a:prstGeom>
          <a:no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uk-UA" b="1" dirty="0" smtClean="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sp>
        <p:nvSpPr>
          <p:cNvPr id="13" name="Rectangle 3"/>
          <p:cNvSpPr>
            <a:spLocks noChangeArrowheads="1"/>
          </p:cNvSpPr>
          <p:nvPr/>
        </p:nvSpPr>
        <p:spPr bwMode="auto">
          <a:xfrm>
            <a:off x="1113601" y="950880"/>
            <a:ext cx="9215502" cy="463846"/>
          </a:xfrm>
          <a:prstGeom prst="rect">
            <a:avLst/>
          </a:prstGeom>
          <a:no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endParaRPr lang="ru-RU" sz="2400" b="1" dirty="0" smtClean="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1140"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1142" name="Rectangle 6"/>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sp>
        <p:nvSpPr>
          <p:cNvPr id="8" name="Прямоугольник 7"/>
          <p:cNvSpPr/>
          <p:nvPr/>
        </p:nvSpPr>
        <p:spPr>
          <a:xfrm>
            <a:off x="2970989" y="456384"/>
            <a:ext cx="5143536" cy="369332"/>
          </a:xfrm>
          <a:prstGeom prst="rect">
            <a:avLst/>
          </a:prstGeom>
          <a:noFill/>
        </p:spPr>
        <p:txBody>
          <a:bodyPr wrap="square">
            <a:spAutoFit/>
          </a:bodyPr>
          <a:lstStyle/>
          <a:p>
            <a:pPr algn="just"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ГЕРМЕТИЧНИЙ МІЖВАГОННИЙ ПЕРЕХІД</a:t>
            </a:r>
          </a:p>
        </p:txBody>
      </p:sp>
      <p:pic>
        <p:nvPicPr>
          <p:cNvPr id="91145" name="Picture 9"/>
          <p:cNvPicPr>
            <a:picLocks noChangeAspect="1" noChangeArrowheads="1"/>
          </p:cNvPicPr>
          <p:nvPr/>
        </p:nvPicPr>
        <p:blipFill>
          <a:blip r:embed="rId3"/>
          <a:srcRect/>
          <a:stretch>
            <a:fillRect/>
          </a:stretch>
        </p:blipFill>
        <p:spPr bwMode="auto">
          <a:xfrm>
            <a:off x="769742" y="1324303"/>
            <a:ext cx="4201511" cy="4635063"/>
          </a:xfrm>
          <a:prstGeom prst="rect">
            <a:avLst/>
          </a:prstGeom>
          <a:noFill/>
          <a:ln w="9525">
            <a:noFill/>
            <a:miter lim="800000"/>
            <a:headEnd/>
            <a:tailEnd/>
          </a:ln>
          <a:effectLst/>
        </p:spPr>
      </p:pic>
      <p:pic>
        <p:nvPicPr>
          <p:cNvPr id="9" name="Picture 9"/>
          <p:cNvPicPr>
            <a:picLocks noChangeAspect="1" noChangeArrowheads="1"/>
          </p:cNvPicPr>
          <p:nvPr/>
        </p:nvPicPr>
        <p:blipFill>
          <a:blip r:embed="rId4"/>
          <a:srcRect/>
          <a:stretch>
            <a:fillRect/>
          </a:stretch>
        </p:blipFill>
        <p:spPr bwMode="auto">
          <a:xfrm>
            <a:off x="5107949" y="1324303"/>
            <a:ext cx="5221154" cy="4619297"/>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7284"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7285"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97286" name="Picture 1"/>
          <p:cNvPicPr>
            <a:picLocks noChangeAspect="1" noChangeArrowheads="1"/>
          </p:cNvPicPr>
          <p:nvPr/>
        </p:nvPicPr>
        <p:blipFill>
          <a:blip r:embed="rId3" cstate="email"/>
          <a:srcRect/>
          <a:stretch>
            <a:fillRect/>
          </a:stretch>
        </p:blipFill>
        <p:spPr bwMode="auto">
          <a:xfrm>
            <a:off x="904111" y="670699"/>
            <a:ext cx="9567868" cy="5643601"/>
          </a:xfrm>
          <a:prstGeom prst="rect">
            <a:avLst/>
          </a:prstGeom>
          <a:noFill/>
          <a:ln w="9525">
            <a:noFill/>
            <a:round/>
            <a:headEnd/>
            <a:tailEnd/>
          </a:ln>
        </p:spPr>
      </p:pic>
      <p:sp>
        <p:nvSpPr>
          <p:cNvPr id="8" name="Прямоугольник 7"/>
          <p:cNvSpPr/>
          <p:nvPr/>
        </p:nvSpPr>
        <p:spPr>
          <a:xfrm>
            <a:off x="756411" y="170632"/>
            <a:ext cx="9644130" cy="369332"/>
          </a:xfrm>
          <a:prstGeom prst="rect">
            <a:avLst/>
          </a:prstGeom>
          <a:noFill/>
        </p:spPr>
        <p:txBody>
          <a:bodyPr wrap="square">
            <a:spAutoFit/>
          </a:bodyPr>
          <a:lstStyle/>
          <a:p>
            <a:pPr algn="ctr"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МОТОРНИЙ ВІЗОК ГОЛОВНИХ ВАГОНІВ ЕЛЕКТРОПОЇЗДА</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5236"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5237"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sp>
        <p:nvSpPr>
          <p:cNvPr id="95239" name="Rectangle 7"/>
          <p:cNvSpPr>
            <a:spLocks noChangeArrowheads="1"/>
          </p:cNvSpPr>
          <p:nvPr/>
        </p:nvSpPr>
        <p:spPr bwMode="auto">
          <a:xfrm>
            <a:off x="0" y="2674938"/>
            <a:ext cx="10799763" cy="0"/>
          </a:xfrm>
          <a:prstGeom prst="rect">
            <a:avLst/>
          </a:prstGeom>
          <a:noFill/>
          <a:ln w="9525">
            <a:noFill/>
            <a:miter lim="800000"/>
            <a:headEnd/>
            <a:tailEnd/>
          </a:ln>
          <a:effectLst/>
        </p:spPr>
        <p:txBody>
          <a:bodyPr wrap="none" anchor="ctr">
            <a:spAutoFit/>
          </a:bodyPr>
          <a:lstStyle/>
          <a:p>
            <a:endParaRPr lang="ru-RU"/>
          </a:p>
        </p:txBody>
      </p:sp>
      <p:sp>
        <p:nvSpPr>
          <p:cNvPr id="95240" name="Rectangle 8"/>
          <p:cNvSpPr>
            <a:spLocks noChangeArrowheads="1"/>
          </p:cNvSpPr>
          <p:nvPr/>
        </p:nvSpPr>
        <p:spPr bwMode="auto">
          <a:xfrm>
            <a:off x="0" y="4522788"/>
            <a:ext cx="10799763" cy="0"/>
          </a:xfrm>
          <a:prstGeom prst="rect">
            <a:avLst/>
          </a:prstGeom>
          <a:noFill/>
          <a:ln w="9525">
            <a:noFill/>
            <a:miter lim="800000"/>
            <a:headEnd/>
            <a:tailEnd/>
          </a:ln>
          <a:effectLst/>
        </p:spPr>
        <p:txBody>
          <a:bodyPr wrap="none" anchor="ctr">
            <a:spAutoFit/>
          </a:bodyPr>
          <a:lstStyle/>
          <a:p>
            <a:endParaRPr lang="ru-RU"/>
          </a:p>
        </p:txBody>
      </p:sp>
      <p:pic>
        <p:nvPicPr>
          <p:cNvPr id="95242" name="Picture 10"/>
          <p:cNvPicPr>
            <a:picLocks noChangeAspect="1" noChangeArrowheads="1"/>
          </p:cNvPicPr>
          <p:nvPr/>
        </p:nvPicPr>
        <p:blipFill>
          <a:blip r:embed="rId3" cstate="email"/>
          <a:srcRect/>
          <a:stretch>
            <a:fillRect/>
          </a:stretch>
        </p:blipFill>
        <p:spPr bwMode="auto">
          <a:xfrm>
            <a:off x="805028" y="1027888"/>
            <a:ext cx="9738389" cy="5344511"/>
          </a:xfrm>
          <a:prstGeom prst="rect">
            <a:avLst/>
          </a:prstGeom>
          <a:noFill/>
          <a:ln w="9525">
            <a:noFill/>
            <a:miter lim="800000"/>
            <a:headEnd/>
            <a:tailEnd/>
          </a:ln>
          <a:effectLst/>
        </p:spPr>
      </p:pic>
      <p:sp>
        <p:nvSpPr>
          <p:cNvPr id="10" name="Прямоугольник 9"/>
          <p:cNvSpPr/>
          <p:nvPr/>
        </p:nvSpPr>
        <p:spPr>
          <a:xfrm>
            <a:off x="756411" y="242070"/>
            <a:ext cx="9644130" cy="369332"/>
          </a:xfrm>
          <a:prstGeom prst="rect">
            <a:avLst/>
          </a:prstGeom>
          <a:noFill/>
        </p:spPr>
        <p:txBody>
          <a:bodyPr wrap="square">
            <a:spAutoFit/>
          </a:bodyPr>
          <a:lstStyle/>
          <a:p>
            <a:pPr algn="ctr"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ВІЗОК ПРОМІЖНИХ ВАГОНІВ ДЛЯ ЕКСПЛУАТАЦІЙНОЇ ШВИДКОСТІ 200 КМ/ГОД</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graphicFrame>
        <p:nvGraphicFramePr>
          <p:cNvPr id="10" name="Диаграмма 9"/>
          <p:cNvGraphicFramePr/>
          <p:nvPr/>
        </p:nvGraphicFramePr>
        <p:xfrm>
          <a:off x="470659" y="813574"/>
          <a:ext cx="4786346" cy="535785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399749" y="4314036"/>
            <a:ext cx="766557" cy="261610"/>
          </a:xfrm>
          <a:prstGeom prst="rect">
            <a:avLst/>
          </a:prstGeom>
          <a:noFill/>
        </p:spPr>
        <p:txBody>
          <a:bodyPr wrap="none" rtlCol="0">
            <a:spAutoFit/>
          </a:bodyPr>
          <a:lstStyle/>
          <a:p>
            <a:r>
              <a:rPr lang="en-US" sz="1100" dirty="0" smtClean="0">
                <a:solidFill>
                  <a:schemeClr val="tx1"/>
                </a:solidFill>
              </a:rPr>
              <a:t>V, </a:t>
            </a:r>
            <a:r>
              <a:rPr lang="uk-UA" sz="1100" dirty="0" smtClean="0">
                <a:solidFill>
                  <a:schemeClr val="tx1"/>
                </a:solidFill>
              </a:rPr>
              <a:t>км/год</a:t>
            </a:r>
            <a:endParaRPr lang="ru-RU" sz="1100" dirty="0">
              <a:solidFill>
                <a:schemeClr val="tx1"/>
              </a:solidFill>
            </a:endParaRPr>
          </a:p>
        </p:txBody>
      </p:sp>
      <p:sp>
        <p:nvSpPr>
          <p:cNvPr id="12" name="TextBox 11"/>
          <p:cNvSpPr txBox="1"/>
          <p:nvPr/>
        </p:nvSpPr>
        <p:spPr>
          <a:xfrm>
            <a:off x="542097" y="1242202"/>
            <a:ext cx="655949" cy="261610"/>
          </a:xfrm>
          <a:prstGeom prst="rect">
            <a:avLst/>
          </a:prstGeom>
          <a:noFill/>
        </p:spPr>
        <p:txBody>
          <a:bodyPr wrap="none" rtlCol="0">
            <a:spAutoFit/>
          </a:bodyPr>
          <a:lstStyle/>
          <a:p>
            <a:r>
              <a:rPr lang="uk-UA" sz="1100" dirty="0" smtClean="0">
                <a:solidFill>
                  <a:schemeClr val="tx1"/>
                </a:solidFill>
              </a:rPr>
              <a:t>К </a:t>
            </a:r>
            <a:r>
              <a:rPr lang="uk-UA" sz="700" dirty="0" smtClean="0">
                <a:solidFill>
                  <a:schemeClr val="tx1"/>
                </a:solidFill>
              </a:rPr>
              <a:t>стійкості</a:t>
            </a:r>
            <a:endParaRPr lang="ru-RU" sz="1100" dirty="0">
              <a:solidFill>
                <a:schemeClr val="tx1"/>
              </a:solidFill>
            </a:endParaRPr>
          </a:p>
        </p:txBody>
      </p:sp>
      <p:sp useBgFill="1">
        <p:nvSpPr>
          <p:cNvPr id="5" name="Прямоугольник 4"/>
          <p:cNvSpPr/>
          <p:nvPr/>
        </p:nvSpPr>
        <p:spPr>
          <a:xfrm>
            <a:off x="470659" y="599260"/>
            <a:ext cx="4786346" cy="523220"/>
          </a:xfrm>
          <a:prstGeom prst="rect">
            <a:avLst/>
          </a:prstGeom>
        </p:spPr>
        <p:txBody>
          <a:bodyPr wrap="square">
            <a:spAutoFit/>
          </a:bodyPr>
          <a:lstStyle/>
          <a:p>
            <a:pPr algn="ctr" defTabSz="914400">
              <a:buClrTx/>
              <a:buSzTx/>
              <a:buFontTx/>
              <a:buNone/>
            </a:pPr>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КОЕФІЦІЄНТ ЗАПАСУ СТІЙКОСТІ ПРОТИ СХОДУ КОЛЕСА З РЕЙОК ВАГОНА МОДЕЛІ 62-7066</a:t>
            </a:r>
          </a:p>
        </p:txBody>
      </p:sp>
      <p:graphicFrame>
        <p:nvGraphicFramePr>
          <p:cNvPr id="13" name="Диаграмма 12"/>
          <p:cNvGraphicFramePr/>
          <p:nvPr/>
        </p:nvGraphicFramePr>
        <p:xfrm>
          <a:off x="5542757" y="813574"/>
          <a:ext cx="4786346" cy="535785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9471847" y="4385474"/>
            <a:ext cx="766557" cy="261610"/>
          </a:xfrm>
          <a:prstGeom prst="rect">
            <a:avLst/>
          </a:prstGeom>
          <a:noFill/>
        </p:spPr>
        <p:txBody>
          <a:bodyPr wrap="none" rtlCol="0">
            <a:spAutoFit/>
          </a:bodyPr>
          <a:lstStyle/>
          <a:p>
            <a:r>
              <a:rPr lang="en-US" sz="1100" dirty="0" smtClean="0">
                <a:solidFill>
                  <a:schemeClr val="tx1"/>
                </a:solidFill>
              </a:rPr>
              <a:t>V, </a:t>
            </a:r>
            <a:r>
              <a:rPr lang="uk-UA" sz="1100" dirty="0" smtClean="0">
                <a:solidFill>
                  <a:schemeClr val="tx1"/>
                </a:solidFill>
              </a:rPr>
              <a:t>км/год</a:t>
            </a:r>
            <a:endParaRPr lang="ru-RU" sz="1100" dirty="0">
              <a:solidFill>
                <a:schemeClr val="tx1"/>
              </a:solidFill>
            </a:endParaRPr>
          </a:p>
        </p:txBody>
      </p:sp>
      <p:sp>
        <p:nvSpPr>
          <p:cNvPr id="15" name="TextBox 14"/>
          <p:cNvSpPr txBox="1"/>
          <p:nvPr/>
        </p:nvSpPr>
        <p:spPr>
          <a:xfrm>
            <a:off x="5685633" y="1313640"/>
            <a:ext cx="317716" cy="261610"/>
          </a:xfrm>
          <a:prstGeom prst="rect">
            <a:avLst/>
          </a:prstGeom>
          <a:noFill/>
        </p:spPr>
        <p:txBody>
          <a:bodyPr wrap="none" rtlCol="0">
            <a:spAutoFit/>
          </a:bodyPr>
          <a:lstStyle/>
          <a:p>
            <a:r>
              <a:rPr lang="en-US" sz="1100" dirty="0" smtClean="0">
                <a:solidFill>
                  <a:schemeClr val="tx1"/>
                </a:solidFill>
              </a:rPr>
              <a:t>W</a:t>
            </a:r>
            <a:endParaRPr lang="ru-RU" sz="1100" dirty="0">
              <a:solidFill>
                <a:schemeClr val="tx1"/>
              </a:solidFill>
            </a:endParaRPr>
          </a:p>
        </p:txBody>
      </p:sp>
      <p:sp useBgFill="1">
        <p:nvSpPr>
          <p:cNvPr id="8" name="Прямоугольник 7"/>
          <p:cNvSpPr/>
          <p:nvPr/>
        </p:nvSpPr>
        <p:spPr>
          <a:xfrm>
            <a:off x="5542757" y="599260"/>
            <a:ext cx="4786346" cy="523220"/>
          </a:xfrm>
          <a:prstGeom prst="rect">
            <a:avLst/>
          </a:prstGeom>
        </p:spPr>
        <p:txBody>
          <a:bodyPr wrap="square">
            <a:spAutoFit/>
          </a:bodyPr>
          <a:lstStyle/>
          <a:p>
            <a:pPr algn="ctr" defTabSz="914400"/>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ПЛАВНІСТЬ РУХУ ВАГОНА МОДЕЛІ 62-7066</a:t>
            </a:r>
          </a:p>
          <a:p>
            <a:pPr algn="ctr" defTabSz="914400"/>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(у порожньому режимі)</a:t>
            </a:r>
          </a:p>
        </p:txBody>
      </p:sp>
    </p:spTree>
    <p:extLst>
      <p:ext uri="{BB962C8B-B14F-4D97-AF65-F5344CB8AC3E}">
        <p14:creationId xmlns:p14="http://schemas.microsoft.com/office/powerpoint/2010/main" val="30645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useBgFill="1">
        <p:nvSpPr>
          <p:cNvPr id="6" name="Прямоугольник 5"/>
          <p:cNvSpPr/>
          <p:nvPr/>
        </p:nvSpPr>
        <p:spPr>
          <a:xfrm>
            <a:off x="470659" y="670698"/>
            <a:ext cx="4929222" cy="523220"/>
          </a:xfrm>
          <a:prstGeom prst="rect">
            <a:avLst/>
          </a:prstGeom>
        </p:spPr>
        <p:txBody>
          <a:bodyPr wrap="square">
            <a:spAutoFit/>
          </a:bodyPr>
          <a:lstStyle/>
          <a:p>
            <a:pPr algn="ctr" defTabSz="914400">
              <a:buClrTx/>
              <a:buSzTx/>
              <a:buFontTx/>
              <a:buNone/>
            </a:pPr>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ПЛАВНІСТЬ РУХУ ВАГОНА МОДЕЛІ 62-7066</a:t>
            </a:r>
          </a:p>
          <a:p>
            <a:pPr algn="ctr" defTabSz="914400">
              <a:buClrTx/>
              <a:buSzTx/>
              <a:buFontTx/>
              <a:buNone/>
            </a:pPr>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(у вертикальному напрямку у завантаженому режимі)</a:t>
            </a:r>
          </a:p>
        </p:txBody>
      </p:sp>
      <p:graphicFrame>
        <p:nvGraphicFramePr>
          <p:cNvPr id="9" name="Диаграмма 8"/>
          <p:cNvGraphicFramePr/>
          <p:nvPr/>
        </p:nvGraphicFramePr>
        <p:xfrm>
          <a:off x="470659" y="1170764"/>
          <a:ext cx="4929222" cy="48577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a:graphicFrameLocks/>
          </p:cNvGraphicFramePr>
          <p:nvPr/>
        </p:nvGraphicFramePr>
        <p:xfrm>
          <a:off x="5757071" y="1170764"/>
          <a:ext cx="4714908" cy="4857784"/>
        </p:xfrm>
        <a:graphic>
          <a:graphicData uri="http://schemas.openxmlformats.org/drawingml/2006/chart">
            <c:chart xmlns:c="http://schemas.openxmlformats.org/drawingml/2006/chart" xmlns:r="http://schemas.openxmlformats.org/officeDocument/2006/relationships" r:id="rId4"/>
          </a:graphicData>
        </a:graphic>
      </p:graphicFrame>
      <p:sp useBgFill="1">
        <p:nvSpPr>
          <p:cNvPr id="10" name="Прямоугольник 9"/>
          <p:cNvSpPr/>
          <p:nvPr/>
        </p:nvSpPr>
        <p:spPr>
          <a:xfrm>
            <a:off x="5757071" y="671684"/>
            <a:ext cx="4714908" cy="523220"/>
          </a:xfrm>
          <a:prstGeom prst="rect">
            <a:avLst/>
          </a:prstGeom>
        </p:spPr>
        <p:txBody>
          <a:bodyPr wrap="square">
            <a:spAutoFit/>
          </a:bodyPr>
          <a:lstStyle/>
          <a:p>
            <a:pPr algn="ctr" defTabSz="914400">
              <a:buClrTx/>
              <a:buSzTx/>
              <a:buFontTx/>
              <a:buNone/>
            </a:pPr>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ПЛАВНІСТЬ РУХУ ВАГОНА МОДЕЛІ 62-7066</a:t>
            </a:r>
          </a:p>
          <a:p>
            <a:pPr algn="ctr" defTabSz="914400">
              <a:buClrTx/>
              <a:buSzTx/>
              <a:buFontTx/>
              <a:buNone/>
            </a:pPr>
            <a:r>
              <a:rPr lang="uk-UA" sz="1400" b="1" dirty="0" smtClean="0">
                <a:solidFill>
                  <a:srgbClr val="A50021"/>
                </a:solidFill>
                <a:effectLst>
                  <a:outerShdw blurRad="38100" dist="38100" dir="2700000" algn="tl">
                    <a:srgbClr val="C0C0C0"/>
                  </a:outerShdw>
                </a:effectLst>
                <a:latin typeface="Times New Roman" pitchFamily="18" charset="0"/>
                <a:cs typeface="Times New Roman" pitchFamily="18" charset="0"/>
              </a:rPr>
              <a:t>(у горизонтальному напрямку у завантаженому режимі)</a:t>
            </a:r>
          </a:p>
        </p:txBody>
      </p:sp>
      <p:sp>
        <p:nvSpPr>
          <p:cNvPr id="11" name="TextBox 10"/>
          <p:cNvSpPr txBox="1"/>
          <p:nvPr/>
        </p:nvSpPr>
        <p:spPr>
          <a:xfrm>
            <a:off x="724447" y="1123468"/>
            <a:ext cx="317716" cy="261610"/>
          </a:xfrm>
          <a:prstGeom prst="rect">
            <a:avLst/>
          </a:prstGeom>
          <a:noFill/>
        </p:spPr>
        <p:txBody>
          <a:bodyPr wrap="none" rtlCol="0">
            <a:spAutoFit/>
          </a:bodyPr>
          <a:lstStyle/>
          <a:p>
            <a:r>
              <a:rPr lang="en-US" sz="1100" dirty="0" smtClean="0">
                <a:solidFill>
                  <a:schemeClr val="tx1"/>
                </a:solidFill>
              </a:rPr>
              <a:t>W</a:t>
            </a:r>
            <a:endParaRPr lang="ru-RU" sz="1100" dirty="0">
              <a:solidFill>
                <a:schemeClr val="tx1"/>
              </a:solidFill>
            </a:endParaRPr>
          </a:p>
        </p:txBody>
      </p:sp>
      <p:sp>
        <p:nvSpPr>
          <p:cNvPr id="12" name="TextBox 11"/>
          <p:cNvSpPr txBox="1"/>
          <p:nvPr/>
        </p:nvSpPr>
        <p:spPr>
          <a:xfrm>
            <a:off x="4633324" y="4766806"/>
            <a:ext cx="766557" cy="261610"/>
          </a:xfrm>
          <a:prstGeom prst="rect">
            <a:avLst/>
          </a:prstGeom>
          <a:noFill/>
        </p:spPr>
        <p:txBody>
          <a:bodyPr wrap="none" rtlCol="0">
            <a:spAutoFit/>
          </a:bodyPr>
          <a:lstStyle/>
          <a:p>
            <a:r>
              <a:rPr lang="en-US" sz="1100" dirty="0" smtClean="0">
                <a:solidFill>
                  <a:schemeClr val="tx1"/>
                </a:solidFill>
              </a:rPr>
              <a:t>V, </a:t>
            </a:r>
            <a:r>
              <a:rPr lang="uk-UA" sz="1100" dirty="0" smtClean="0">
                <a:solidFill>
                  <a:schemeClr val="tx1"/>
                </a:solidFill>
              </a:rPr>
              <a:t>км/год</a:t>
            </a:r>
            <a:endParaRPr lang="ru-RU" sz="1100" dirty="0">
              <a:solidFill>
                <a:schemeClr val="tx1"/>
              </a:solidFill>
            </a:endParaRPr>
          </a:p>
        </p:txBody>
      </p:sp>
      <p:sp>
        <p:nvSpPr>
          <p:cNvPr id="13" name="TextBox 12"/>
          <p:cNvSpPr txBox="1"/>
          <p:nvPr/>
        </p:nvSpPr>
        <p:spPr>
          <a:xfrm>
            <a:off x="9614723" y="4885540"/>
            <a:ext cx="766557" cy="261610"/>
          </a:xfrm>
          <a:prstGeom prst="rect">
            <a:avLst/>
          </a:prstGeom>
          <a:noFill/>
        </p:spPr>
        <p:txBody>
          <a:bodyPr wrap="none" rtlCol="0">
            <a:spAutoFit/>
          </a:bodyPr>
          <a:lstStyle/>
          <a:p>
            <a:r>
              <a:rPr lang="en-US" sz="1100" dirty="0" smtClean="0">
                <a:solidFill>
                  <a:schemeClr val="tx1"/>
                </a:solidFill>
              </a:rPr>
              <a:t>V, </a:t>
            </a:r>
            <a:r>
              <a:rPr lang="uk-UA" sz="1100" dirty="0" smtClean="0">
                <a:solidFill>
                  <a:schemeClr val="tx1"/>
                </a:solidFill>
              </a:rPr>
              <a:t>км/год</a:t>
            </a:r>
            <a:endParaRPr lang="ru-RU" sz="1100" dirty="0">
              <a:solidFill>
                <a:schemeClr val="tx1"/>
              </a:solidFill>
            </a:endParaRPr>
          </a:p>
        </p:txBody>
      </p:sp>
      <p:sp>
        <p:nvSpPr>
          <p:cNvPr id="14" name="TextBox 13"/>
          <p:cNvSpPr txBox="1"/>
          <p:nvPr/>
        </p:nvSpPr>
        <p:spPr>
          <a:xfrm>
            <a:off x="5971385" y="1170764"/>
            <a:ext cx="317716" cy="261610"/>
          </a:xfrm>
          <a:prstGeom prst="rect">
            <a:avLst/>
          </a:prstGeom>
          <a:noFill/>
        </p:spPr>
        <p:txBody>
          <a:bodyPr wrap="none" rtlCol="0">
            <a:spAutoFit/>
          </a:bodyPr>
          <a:lstStyle/>
          <a:p>
            <a:r>
              <a:rPr lang="en-US" sz="1100" dirty="0" smtClean="0">
                <a:solidFill>
                  <a:schemeClr val="tx1"/>
                </a:solidFill>
              </a:rPr>
              <a:t>W</a:t>
            </a:r>
            <a:endParaRPr lang="ru-RU" sz="1100" dirty="0">
              <a:solidFill>
                <a:schemeClr val="tx1"/>
              </a:solidFill>
            </a:endParaRPr>
          </a:p>
        </p:txBody>
      </p:sp>
    </p:spTree>
    <p:extLst>
      <p:ext uri="{BB962C8B-B14F-4D97-AF65-F5344CB8AC3E}">
        <p14:creationId xmlns:p14="http://schemas.microsoft.com/office/powerpoint/2010/main" val="2942673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4212"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4213"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94214" name="Picture 6" descr="023I1840"/>
          <p:cNvPicPr>
            <a:picLocks noChangeAspect="1" noChangeArrowheads="1"/>
          </p:cNvPicPr>
          <p:nvPr/>
        </p:nvPicPr>
        <p:blipFill>
          <a:blip r:embed="rId3" cstate="email"/>
          <a:srcRect/>
          <a:stretch>
            <a:fillRect/>
          </a:stretch>
        </p:blipFill>
        <p:spPr bwMode="auto">
          <a:xfrm>
            <a:off x="613535" y="1313640"/>
            <a:ext cx="10009188" cy="5104623"/>
          </a:xfrm>
          <a:prstGeom prst="rect">
            <a:avLst/>
          </a:prstGeom>
          <a:noFill/>
          <a:ln w="9525">
            <a:noFill/>
            <a:miter lim="800000"/>
            <a:headEnd/>
            <a:tailEnd/>
          </a:ln>
        </p:spPr>
      </p:pic>
      <p:sp>
        <p:nvSpPr>
          <p:cNvPr id="8" name="Прямоугольник 7"/>
          <p:cNvSpPr/>
          <p:nvPr/>
        </p:nvSpPr>
        <p:spPr>
          <a:xfrm>
            <a:off x="756411" y="0"/>
            <a:ext cx="9787006" cy="1200329"/>
          </a:xfrm>
          <a:prstGeom prst="rect">
            <a:avLst/>
          </a:prstGeom>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ДИЗЕЛЬ-ПОЇЗД ДПКр-2</a:t>
            </a:r>
            <a:r>
              <a:rPr lang="en-US" b="1" dirty="0" smtClean="0">
                <a:solidFill>
                  <a:srgbClr val="A50021"/>
                </a:solidFill>
                <a:effectLst>
                  <a:outerShdw blurRad="38100" dist="38100" dir="2700000" algn="tl">
                    <a:srgbClr val="C0C0C0"/>
                  </a:outerShdw>
                </a:effectLst>
                <a:latin typeface="Times New Roman" pitchFamily="18" charset="0"/>
                <a:cs typeface="Times New Roman" pitchFamily="18" charset="0"/>
              </a:rPr>
              <a:t> </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НАЙВИЩІ ПОКАЗНИКИ ЕКОЛОГІЧНОСТІ, СВІТОВІ СТАНДАРТИ ЯКОСТІ, </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СУЧАСНИЙ ДИЗАЙН, ІННОВАЦІЙНІ ТЕХНОЛОГІЇ, ВПРОВАДЖЕННЯ ПЕРЕДОВИХ ДОСЯГНЕНЬ НАУКИ І ТЕХНІКИ</a:t>
            </a:r>
            <a:endParaRPr lang="ru-RU"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4212"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4213"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sp>
        <p:nvSpPr>
          <p:cNvPr id="8" name="Прямоугольник 7"/>
          <p:cNvSpPr/>
          <p:nvPr/>
        </p:nvSpPr>
        <p:spPr>
          <a:xfrm>
            <a:off x="756411" y="95805"/>
            <a:ext cx="9787006" cy="646331"/>
          </a:xfrm>
          <a:prstGeom prst="rect">
            <a:avLst/>
          </a:prstGeom>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ДИЗЕЛЬ-ПОЇЗД ДПКр-2</a:t>
            </a:r>
            <a:r>
              <a:rPr lang="en-US" b="1" dirty="0" smtClean="0">
                <a:solidFill>
                  <a:srgbClr val="A50021"/>
                </a:solidFill>
                <a:effectLst>
                  <a:outerShdw blurRad="38100" dist="38100" dir="2700000" algn="tl">
                    <a:srgbClr val="C0C0C0"/>
                  </a:outerShdw>
                </a:effectLst>
                <a:latin typeface="Times New Roman" pitchFamily="18" charset="0"/>
                <a:cs typeface="Times New Roman" pitchFamily="18" charset="0"/>
              </a:rPr>
              <a:t> </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ОСНОВНІ ТЕХНІЧНІ ХАРАКТЕРИСТИКИ</a:t>
            </a:r>
            <a:endParaRPr lang="ru-RU"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9" name="Таблица 8"/>
          <p:cNvGraphicFramePr>
            <a:graphicFrameLocks noGrp="1"/>
          </p:cNvGraphicFramePr>
          <p:nvPr/>
        </p:nvGraphicFramePr>
        <p:xfrm>
          <a:off x="683454" y="813575"/>
          <a:ext cx="9859963" cy="5580995"/>
        </p:xfrm>
        <a:graphic>
          <a:graphicData uri="http://schemas.openxmlformats.org/drawingml/2006/table">
            <a:tbl>
              <a:tblPr/>
              <a:tblGrid>
                <a:gridCol w="7502525">
                  <a:extLst>
                    <a:ext uri="{9D8B030D-6E8A-4147-A177-3AD203B41FA5}">
                      <a16:colId xmlns:a16="http://schemas.microsoft.com/office/drawing/2014/main" val="20000"/>
                    </a:ext>
                  </a:extLst>
                </a:gridCol>
                <a:gridCol w="2357438">
                  <a:extLst>
                    <a:ext uri="{9D8B030D-6E8A-4147-A177-3AD203B41FA5}">
                      <a16:colId xmlns:a16="http://schemas.microsoft.com/office/drawing/2014/main" val="20001"/>
                    </a:ext>
                  </a:extLst>
                </a:gridCol>
              </a:tblGrid>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Ширина колії, мм</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1520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0"/>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Габарит згідно з ДСТУ БВ.2.3.-29 (ГОСТ 9238)</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1"/>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Основний склад поїзда, вагонів</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3 </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(можливість</a:t>
                      </a:r>
                      <a:r>
                        <a:rPr lang="uk-UA" sz="1200" kern="1200" baseline="0" dirty="0" smtClean="0">
                          <a:solidFill>
                            <a:srgbClr val="333399"/>
                          </a:solidFill>
                          <a:effectLst>
                            <a:outerShdw blurRad="38100" dist="38100" dir="2700000" algn="tl">
                              <a:srgbClr val="C0C0C0"/>
                            </a:outerShdw>
                          </a:effectLst>
                          <a:latin typeface="Tahoma" pitchFamily="34" charset="0"/>
                          <a:ea typeface="+mn-ea"/>
                          <a:cs typeface="+mn-cs"/>
                        </a:rPr>
                        <a:t> управління за системою багатьох одиниць</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2"/>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Загальна довжина поїзда, м</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74</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3"/>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Максимальна експлуатаційна швидкість, км/год</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140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4"/>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Максимальне навантаження на вісь, т</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головний вагон </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проміжний вагон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endParaRPr lang="uk-UA" sz="1200" kern="1200" dirty="0" smtClean="0">
                        <a:solidFill>
                          <a:srgbClr val="333399"/>
                        </a:solidFill>
                        <a:effectLst>
                          <a:outerShdw blurRad="38100" dist="38100" dir="2700000" algn="tl">
                            <a:srgbClr val="C0C0C0"/>
                          </a:outerShdw>
                        </a:effectLst>
                        <a:latin typeface="Tahoma" pitchFamily="34" charset="0"/>
                        <a:ea typeface="+mn-ea"/>
                        <a:cs typeface="+mn-cs"/>
                      </a:endParaRPr>
                    </a:p>
                    <a:p>
                      <a:pPr marL="0" marR="0" lvl="0" indent="0" algn="ctr" defTabSz="914400" rtl="0" eaLnBrk="1" fontAlgn="base" latinLnBrk="0" hangingPunct="1">
                        <a:lnSpc>
                          <a:spcPct val="95000"/>
                        </a:lnSpc>
                        <a:spcBef>
                          <a:spcPct val="0"/>
                        </a:spcBef>
                        <a:spcAft>
                          <a:spcPct val="0"/>
                        </a:spcAft>
                        <a:buClrTx/>
                        <a:buSzTx/>
                        <a:buFontTx/>
                        <a:buNone/>
                        <a:tabLst/>
                      </a:pP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20</a:t>
                      </a:r>
                      <a:endParaRPr lang="uk-UA" sz="1200" kern="1200" dirty="0" smtClean="0">
                        <a:solidFill>
                          <a:srgbClr val="333399"/>
                        </a:solidFill>
                        <a:effectLst>
                          <a:outerShdw blurRad="38100" dist="38100" dir="2700000" algn="tl">
                            <a:srgbClr val="C0C0C0"/>
                          </a:outerShdw>
                        </a:effectLst>
                        <a:latin typeface="Tahoma" pitchFamily="34" charset="0"/>
                        <a:ea typeface="+mn-ea"/>
                        <a:cs typeface="+mn-cs"/>
                      </a:endParaRPr>
                    </a:p>
                    <a:p>
                      <a:pPr marL="0" marR="0" lvl="0" indent="0" algn="ctr" defTabSz="914400" rtl="0" eaLnBrk="1" fontAlgn="base" latinLnBrk="0" hangingPunct="1">
                        <a:lnSpc>
                          <a:spcPct val="95000"/>
                        </a:lnSpc>
                        <a:spcBef>
                          <a:spcPct val="0"/>
                        </a:spcBef>
                        <a:spcAft>
                          <a:spcPct val="0"/>
                        </a:spcAft>
                        <a:buClrTx/>
                        <a:buSzTx/>
                        <a:buFontTx/>
                        <a:buNone/>
                        <a:tabLst/>
                      </a:pP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20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5"/>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Кількість силових установок, шт.</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3</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6"/>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Потужність силової установки </a:t>
                      </a: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MTU</a:t>
                      </a:r>
                      <a:r>
                        <a:rPr lang="en-US" sz="1200" kern="1200" baseline="0" dirty="0" smtClean="0">
                          <a:solidFill>
                            <a:srgbClr val="333399"/>
                          </a:solidFill>
                          <a:effectLst>
                            <a:outerShdw blurRad="38100" dist="38100" dir="2700000" algn="tl">
                              <a:srgbClr val="C0C0C0"/>
                            </a:outerShdw>
                          </a:effectLst>
                          <a:latin typeface="Tahoma" pitchFamily="34" charset="0"/>
                          <a:ea typeface="+mn-ea"/>
                          <a:cs typeface="+mn-cs"/>
                        </a:rPr>
                        <a:t> Power Pack</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(по дизелю), кВт</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3х390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7"/>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Тип привода</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Гідродинамічний</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8"/>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Кількість привідних осей, од.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6</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9"/>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Матеріал кузова вагону</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Нержавіюча сталь</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0"/>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Наявність </a:t>
                      </a:r>
                      <a:r>
                        <a:rPr lang="uk-UA" sz="1200" kern="1200" dirty="0" err="1" smtClean="0">
                          <a:solidFill>
                            <a:srgbClr val="333399"/>
                          </a:solidFill>
                          <a:effectLst>
                            <a:outerShdw blurRad="38100" dist="38100" dir="2700000" algn="tl">
                              <a:srgbClr val="C0C0C0"/>
                            </a:outerShdw>
                          </a:effectLst>
                          <a:latin typeface="Tahoma" pitchFamily="34" charset="0"/>
                          <a:ea typeface="+mn-ea"/>
                          <a:cs typeface="+mn-cs"/>
                        </a:rPr>
                        <a:t>“краш-системи”</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встановлено</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1"/>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Тип гальма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дисковий</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2"/>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Кількість місць для сидіння в складі, </a:t>
                      </a:r>
                      <a:r>
                        <a:rPr lang="uk-UA" sz="1200" kern="1200" dirty="0" err="1" smtClean="0">
                          <a:solidFill>
                            <a:srgbClr val="333399"/>
                          </a:solidFill>
                          <a:effectLst>
                            <a:outerShdw blurRad="38100" dist="38100" dir="2700000" algn="tl">
                              <a:srgbClr val="C0C0C0"/>
                            </a:outerShdw>
                          </a:effectLst>
                          <a:latin typeface="Tahoma" pitchFamily="34" charset="0"/>
                          <a:ea typeface="+mn-ea"/>
                          <a:cs typeface="+mn-cs"/>
                        </a:rPr>
                        <a:t>шт</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283 (+2, +6)</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3"/>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в тому числі:</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4"/>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в головному вагоні</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91</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5"/>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в головному вагоні з туалетом для пасажирів-інвалідів</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76 (+2, +6)</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6"/>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en-US"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в проміжному вагоні</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116</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7"/>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Тип міжвагонних переходів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герметичні</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8"/>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ресорного підвішування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пневматичне</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9"/>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системи кондиціювання</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дахова кліматична установка з</a:t>
                      </a:r>
                      <a:r>
                        <a:rPr lang="uk-UA" sz="1200" baseline="0" dirty="0" smtClean="0">
                          <a:solidFill>
                            <a:srgbClr val="333399"/>
                          </a:solidFill>
                          <a:effectLst>
                            <a:outerShdw blurRad="38100" dist="38100" dir="2700000" algn="tl">
                              <a:srgbClr val="C0C0C0"/>
                            </a:outerShdw>
                          </a:effectLst>
                          <a:latin typeface="Tahoma" pitchFamily="34" charset="0"/>
                        </a:rPr>
                        <a:t> функцією знезараження повітря</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0"/>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туалетної системи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екологічно-безпечна вакуумна система</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1"/>
                  </a:ext>
                </a:extLst>
              </a:tr>
              <a:tr h="159814">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Діапазон експлуатаційних температур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від -40 до +40</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2"/>
                  </a:ext>
                </a:extLst>
              </a:tr>
              <a:tr h="159814">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Строк служби</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40 років</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3"/>
                  </a:ext>
                </a:extLst>
              </a:tr>
              <a:tr h="195179">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Час проходження до першого екіпірування, год.</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24</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102404"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102405"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114691" name="Picture 3"/>
          <p:cNvPicPr>
            <a:picLocks noChangeAspect="1" noChangeArrowheads="1"/>
          </p:cNvPicPr>
          <p:nvPr/>
        </p:nvPicPr>
        <p:blipFill>
          <a:blip r:embed="rId3"/>
          <a:srcRect l="1503" t="2351" r="801" b="3604"/>
          <a:stretch>
            <a:fillRect/>
          </a:stretch>
        </p:blipFill>
        <p:spPr bwMode="auto">
          <a:xfrm>
            <a:off x="5614195" y="599260"/>
            <a:ext cx="4869981" cy="3050457"/>
          </a:xfrm>
          <a:prstGeom prst="rect">
            <a:avLst/>
          </a:prstGeom>
          <a:noFill/>
          <a:ln w="9525">
            <a:noFill/>
            <a:miter lim="800000"/>
            <a:headEnd/>
            <a:tailEnd/>
          </a:ln>
          <a:effectLst/>
        </p:spPr>
      </p:pic>
      <p:sp>
        <p:nvSpPr>
          <p:cNvPr id="10" name="Прямоугольник 9"/>
          <p:cNvSpPr/>
          <p:nvPr/>
        </p:nvSpPr>
        <p:spPr>
          <a:xfrm>
            <a:off x="756411" y="99194"/>
            <a:ext cx="9429816" cy="369332"/>
          </a:xfrm>
          <a:prstGeom prst="rect">
            <a:avLst/>
          </a:prstGeom>
        </p:spPr>
        <p:txBody>
          <a:bodyPr wrap="square">
            <a:spAutoFit/>
          </a:bodyPr>
          <a:lstStyle/>
          <a:p>
            <a:pPr algn="ctr"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ПАСАЖИРСЬКІ САЛОНИ ДИЗЕЛЬ-ПОЇЗДА </a:t>
            </a:r>
            <a:r>
              <a:rPr lang="uk-UA" b="1"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ДПКр</a:t>
            </a: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-2</a:t>
            </a:r>
          </a:p>
        </p:txBody>
      </p:sp>
      <p:sp>
        <p:nvSpPr>
          <p:cNvPr id="11" name="Rectangle 3"/>
          <p:cNvSpPr>
            <a:spLocks noChangeArrowheads="1"/>
          </p:cNvSpPr>
          <p:nvPr/>
        </p:nvSpPr>
        <p:spPr bwMode="auto">
          <a:xfrm>
            <a:off x="5685633" y="3671094"/>
            <a:ext cx="4857784" cy="2864503"/>
          </a:xfrm>
          <a:prstGeom prst="rect">
            <a:avLst/>
          </a:prstGeom>
          <a:noFill/>
          <a:ln w="9525">
            <a:noFill/>
            <a:round/>
            <a:headEnd/>
            <a:tailEnd/>
          </a:ln>
          <a:effectLst/>
        </p:spPr>
        <p:txBody>
          <a:bodyPr wrap="square" lIns="90000" tIns="46800" rIns="90000" bIns="46800">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Пасажирський салон  вагонів дизель-поїзда в повному обсязі відповідає вимогам ергономічних та санітарних норм, мікроклімату (система кондиціонування та опалення, забезпечує комфортну подорож пасажирам при експлуатації в кліматичних умовах від мінус 40°С до плюс</a:t>
            </a:r>
            <a:r>
              <a:rPr lang="en-US" dirty="0" smtClean="0">
                <a:solidFill>
                  <a:srgbClr val="A50021"/>
                </a:solidFill>
                <a:effectLst>
                  <a:outerShdw blurRad="38100" dist="38100" dir="2700000" algn="tl">
                    <a:srgbClr val="C0C0C0"/>
                  </a:outerShdw>
                </a:effectLst>
                <a:latin typeface="Times New Roman" pitchFamily="18" charset="0"/>
                <a:cs typeface="Times New Roman" pitchFamily="18" charset="0"/>
              </a:rPr>
              <a:t> </a:t>
            </a: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40°С), освітлення, шуму та вібрації, а також вимогам санітарної та пожежної безпеки на всі оздоблювальні та облицювальні матеріали.</a:t>
            </a:r>
            <a:endParaRPr lang="ru-RU"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1028" name="Picture 4" descr="C:\DOCUME~1\pku40674\LOCALS~1\Temp\batCA06.tmp\023I7169.1.jpg"/>
          <p:cNvPicPr>
            <a:picLocks noChangeAspect="1" noChangeArrowheads="1"/>
          </p:cNvPicPr>
          <p:nvPr/>
        </p:nvPicPr>
        <p:blipFill>
          <a:blip r:embed="rId4" cstate="email"/>
          <a:srcRect/>
          <a:stretch>
            <a:fillRect/>
          </a:stretch>
        </p:blipFill>
        <p:spPr bwMode="auto">
          <a:xfrm>
            <a:off x="970725" y="599260"/>
            <a:ext cx="4572032" cy="3048021"/>
          </a:xfrm>
          <a:prstGeom prst="rect">
            <a:avLst/>
          </a:prstGeom>
          <a:noFill/>
        </p:spPr>
      </p:pic>
      <p:pic>
        <p:nvPicPr>
          <p:cNvPr id="1030" name="Picture 6" descr="C:\DOCUME~1\pku40674\LOCALS~1\Temp\batCA08.tmp\018.jpg"/>
          <p:cNvPicPr>
            <a:picLocks noChangeAspect="1" noChangeArrowheads="1"/>
          </p:cNvPicPr>
          <p:nvPr/>
        </p:nvPicPr>
        <p:blipFill>
          <a:blip r:embed="rId5" cstate="email"/>
          <a:srcRect/>
          <a:stretch>
            <a:fillRect/>
          </a:stretch>
        </p:blipFill>
        <p:spPr bwMode="auto">
          <a:xfrm>
            <a:off x="970725" y="3702626"/>
            <a:ext cx="4572032" cy="283030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srcRect/>
          <a:stretch>
            <a:fillRect/>
          </a:stretch>
        </p:blipFill>
        <p:spPr bwMode="auto">
          <a:xfrm>
            <a:off x="0" y="1588"/>
            <a:ext cx="10801350" cy="7197725"/>
          </a:xfrm>
          <a:prstGeom prst="rect">
            <a:avLst/>
          </a:prstGeom>
          <a:noFill/>
          <a:ln w="9525">
            <a:noFill/>
            <a:round/>
            <a:headEnd/>
            <a:tailEnd/>
          </a:ln>
        </p:spPr>
      </p:pic>
      <p:sp>
        <p:nvSpPr>
          <p:cNvPr id="4" name="Text Box 3"/>
          <p:cNvSpPr txBox="1">
            <a:spLocks noChangeArrowheads="1"/>
          </p:cNvSpPr>
          <p:nvPr/>
        </p:nvSpPr>
        <p:spPr bwMode="auto">
          <a:xfrm>
            <a:off x="1454149" y="131763"/>
            <a:ext cx="8803515" cy="648512"/>
          </a:xfrm>
          <a:prstGeom prst="rect">
            <a:avLst/>
          </a:prstGeom>
          <a:noFill/>
          <a:ln w="9525">
            <a:noFill/>
            <a:round/>
            <a:headEnd/>
            <a:tailEnd/>
          </a:ln>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СИЛОВИЙ МОДУЛЬ </a:t>
            </a: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«POWERPACK»</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 ПОТУЖНІСТЮ 390 кВт</a:t>
            </a:r>
          </a:p>
        </p:txBody>
      </p:sp>
      <p:pic>
        <p:nvPicPr>
          <p:cNvPr id="5" name="Picture 4"/>
          <p:cNvPicPr>
            <a:picLocks noChangeAspect="1" noChangeArrowheads="1"/>
          </p:cNvPicPr>
          <p:nvPr/>
        </p:nvPicPr>
        <p:blipFill>
          <a:blip r:embed="rId3" cstate="email"/>
          <a:srcRect/>
          <a:stretch>
            <a:fillRect/>
          </a:stretch>
        </p:blipFill>
        <p:spPr bwMode="auto">
          <a:xfrm>
            <a:off x="756412" y="742136"/>
            <a:ext cx="4357717" cy="2857304"/>
          </a:xfrm>
          <a:prstGeom prst="rect">
            <a:avLst/>
          </a:prstGeom>
          <a:noFill/>
          <a:ln w="9525">
            <a:noFill/>
            <a:round/>
            <a:headEnd/>
            <a:tailEnd/>
          </a:ln>
        </p:spPr>
      </p:pic>
      <p:pic>
        <p:nvPicPr>
          <p:cNvPr id="9" name="Picture 7"/>
          <p:cNvPicPr>
            <a:picLocks noChangeAspect="1" noChangeArrowheads="1"/>
          </p:cNvPicPr>
          <p:nvPr/>
        </p:nvPicPr>
        <p:blipFill>
          <a:blip r:embed="rId4" cstate="email"/>
          <a:srcRect/>
          <a:stretch>
            <a:fillRect/>
          </a:stretch>
        </p:blipFill>
        <p:spPr bwMode="auto">
          <a:xfrm>
            <a:off x="756411" y="3671094"/>
            <a:ext cx="4357718" cy="2801553"/>
          </a:xfrm>
          <a:prstGeom prst="rect">
            <a:avLst/>
          </a:prstGeom>
          <a:noFill/>
          <a:ln w="15875">
            <a:noFill/>
            <a:miter lim="800000"/>
            <a:headEnd/>
            <a:tailEnd/>
          </a:ln>
        </p:spPr>
      </p:pic>
      <p:pic>
        <p:nvPicPr>
          <p:cNvPr id="10" name="Picture 5"/>
          <p:cNvPicPr>
            <a:picLocks noChangeAspect="1" noChangeArrowheads="1"/>
          </p:cNvPicPr>
          <p:nvPr/>
        </p:nvPicPr>
        <p:blipFill>
          <a:blip r:embed="rId5" cstate="email"/>
          <a:srcRect b="-229"/>
          <a:stretch>
            <a:fillRect/>
          </a:stretch>
        </p:blipFill>
        <p:spPr bwMode="auto">
          <a:xfrm>
            <a:off x="5185567" y="3671094"/>
            <a:ext cx="5400675" cy="2784475"/>
          </a:xfrm>
          <a:prstGeom prst="rect">
            <a:avLst/>
          </a:prstGeom>
          <a:noFill/>
          <a:ln w="15875">
            <a:noFill/>
            <a:miter lim="800000"/>
            <a:headEnd/>
            <a:tailEnd/>
          </a:ln>
        </p:spPr>
      </p:pic>
      <p:sp>
        <p:nvSpPr>
          <p:cNvPr id="11" name="Прямоугольник 10"/>
          <p:cNvSpPr/>
          <p:nvPr/>
        </p:nvSpPr>
        <p:spPr>
          <a:xfrm>
            <a:off x="5257005" y="925389"/>
            <a:ext cx="5254624" cy="2308324"/>
          </a:xfrm>
          <a:prstGeom prst="rect">
            <a:avLst/>
          </a:prstGeom>
        </p:spPr>
        <p:txBody>
          <a:bodyPr wrap="square">
            <a:spAutoFit/>
          </a:bodyPr>
          <a:lstStyle/>
          <a:p>
            <a:pPr algn="just"/>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«PowerPack» являє собою силову установку </a:t>
            </a:r>
            <a:r>
              <a:rPr lang="uk-UA"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підвагонного</a:t>
            </a: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 розташування, призначену для експлуатації на рейковому транспортному засобі, яка виконана на основі дизельного шестициліндрового рядного двигуна, закріпленого на спеціальному постаменті, що включає всі необхідні для роботи двигуна системи. Встановлюється під кожним вагоном.</a:t>
            </a:r>
            <a:endParaRPr lang="ru-RU"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3188"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3189"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93191" name="Picture 7" descr="55"/>
          <p:cNvPicPr>
            <a:picLocks noChangeAspect="1" noChangeArrowheads="1"/>
          </p:cNvPicPr>
          <p:nvPr/>
        </p:nvPicPr>
        <p:blipFill>
          <a:blip r:embed="rId3" cstate="email"/>
          <a:srcRect/>
          <a:stretch>
            <a:fillRect/>
          </a:stretch>
        </p:blipFill>
        <p:spPr bwMode="auto">
          <a:xfrm>
            <a:off x="431800" y="358775"/>
            <a:ext cx="9936163" cy="6026150"/>
          </a:xfrm>
          <a:prstGeom prst="rect">
            <a:avLst/>
          </a:prstGeom>
          <a:noFill/>
        </p:spPr>
      </p:pic>
      <p:sp>
        <p:nvSpPr>
          <p:cNvPr id="8" name="Прямоугольник 7"/>
          <p:cNvSpPr/>
          <p:nvPr/>
        </p:nvSpPr>
        <p:spPr>
          <a:xfrm>
            <a:off x="684973" y="0"/>
            <a:ext cx="9787006" cy="369332"/>
          </a:xfrm>
          <a:prstGeom prst="rect">
            <a:avLst/>
          </a:prstGeom>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ПРИВІДНИЙ ВІЗОК ДИЗЕЛЬ-ПОЇЗДА </a:t>
            </a:r>
            <a:r>
              <a:rPr lang="uk-UA" b="1"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ДПКр</a:t>
            </a: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-2</a:t>
            </a:r>
            <a:endParaRPr lang="ru-RU"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9" name="Прямоугольник 8"/>
          <p:cNvSpPr/>
          <p:nvPr/>
        </p:nvSpPr>
        <p:spPr>
          <a:xfrm>
            <a:off x="542097" y="465137"/>
            <a:ext cx="2286016" cy="276999"/>
          </a:xfrm>
          <a:prstGeom prst="rect">
            <a:avLst/>
          </a:prstGeom>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Колісна пара з редуктором</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0" name="Прямоугольник 9"/>
          <p:cNvSpPr/>
          <p:nvPr/>
        </p:nvSpPr>
        <p:spPr>
          <a:xfrm>
            <a:off x="5257005" y="353414"/>
            <a:ext cx="1857388" cy="276999"/>
          </a:xfrm>
          <a:prstGeom prst="rect">
            <a:avLst/>
          </a:prstGeom>
        </p:spPr>
        <p:txBody>
          <a:bodyPr wrap="square">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Рама візка</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1" name="Прямоугольник 10"/>
          <p:cNvSpPr/>
          <p:nvPr/>
        </p:nvSpPr>
        <p:spPr>
          <a:xfrm>
            <a:off x="7352356" y="637661"/>
            <a:ext cx="1857388" cy="461665"/>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Пневматична ресора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опора кузова</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2" name="Прямоугольник 11"/>
          <p:cNvSpPr/>
          <p:nvPr/>
        </p:nvSpPr>
        <p:spPr>
          <a:xfrm>
            <a:off x="8135228" y="5047128"/>
            <a:ext cx="1857388" cy="276999"/>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Кліщовий механізм</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3" name="Прямоугольник 12"/>
          <p:cNvSpPr/>
          <p:nvPr/>
        </p:nvSpPr>
        <p:spPr>
          <a:xfrm>
            <a:off x="4646086" y="5901438"/>
            <a:ext cx="1357322" cy="461665"/>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Вузол з'єднання візка з вагоном </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5" name="Прямоугольник 14"/>
          <p:cNvSpPr/>
          <p:nvPr/>
        </p:nvSpPr>
        <p:spPr>
          <a:xfrm>
            <a:off x="2113733" y="5671358"/>
            <a:ext cx="1571636" cy="461665"/>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Буксове ресорне  підвішування</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 useBgFill="1">
        <p:nvSpPr>
          <p:cNvPr id="16" name="Прямоугольник 15"/>
          <p:cNvSpPr/>
          <p:nvPr/>
        </p:nvSpPr>
        <p:spPr>
          <a:xfrm>
            <a:off x="621418" y="4870756"/>
            <a:ext cx="1000132" cy="461665"/>
          </a:xfrm>
          <a:prstGeom prst="rect">
            <a:avLst/>
          </a:prstGeom>
        </p:spPr>
        <p:txBody>
          <a:bodyPr wrap="square">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Бак системи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подачі піску</a:t>
            </a:r>
            <a:endParaRPr lang="ru-RU" sz="1200"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pic>
        <p:nvPicPr>
          <p:cNvPr id="4" name="Picture 15"/>
          <p:cNvPicPr/>
          <p:nvPr/>
        </p:nvPicPr>
        <p:blipFill>
          <a:blip r:embed="rId3" cstate="email"/>
          <a:srcRect/>
          <a:stretch>
            <a:fillRect/>
          </a:stretch>
        </p:blipFill>
        <p:spPr bwMode="auto">
          <a:xfrm>
            <a:off x="899287" y="279608"/>
            <a:ext cx="9536766" cy="6021229"/>
          </a:xfrm>
          <a:prstGeom prst="rect">
            <a:avLst/>
          </a:prstGeom>
          <a:noFill/>
          <a:ln w="9525">
            <a:noFill/>
            <a:miter lim="800000"/>
            <a:headEnd/>
            <a:tailEnd/>
          </a:ln>
        </p:spPr>
      </p:pic>
      <p:sp>
        <p:nvSpPr>
          <p:cNvPr id="5" name="Rectangle 3"/>
          <p:cNvSpPr>
            <a:spLocks noChangeArrowheads="1"/>
          </p:cNvSpPr>
          <p:nvPr/>
        </p:nvSpPr>
        <p:spPr bwMode="auto">
          <a:xfrm>
            <a:off x="1827981" y="170632"/>
            <a:ext cx="7358114" cy="648512"/>
          </a:xfrm>
          <a:prstGeom prst="rect">
            <a:avLst/>
          </a:prstGeom>
          <a:solidFill>
            <a:schemeClr val="bg1">
              <a:alpha val="57000"/>
            </a:schemeClr>
          </a:solid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ВИРОБНИЧІ ПОТУЖНОСТІ ПАТ “КВБЗ”</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можливість випуску 300 одиниць пасажирського транспорту на рік</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1587" y="0"/>
            <a:ext cx="10801350" cy="7197725"/>
          </a:xfrm>
          <a:prstGeom prst="rect">
            <a:avLst/>
          </a:prstGeom>
          <a:noFill/>
          <a:ln w="9525">
            <a:noFill/>
            <a:round/>
            <a:headEnd/>
            <a:tailEnd/>
          </a:ln>
        </p:spPr>
      </p:pic>
      <p:sp>
        <p:nvSpPr>
          <p:cNvPr id="3" name="Прямоугольник 2"/>
          <p:cNvSpPr/>
          <p:nvPr/>
        </p:nvSpPr>
        <p:spPr>
          <a:xfrm>
            <a:off x="827849" y="885012"/>
            <a:ext cx="9572692" cy="2893100"/>
          </a:xfrm>
          <a:prstGeom prst="rect">
            <a:avLst/>
          </a:prstGeom>
        </p:spPr>
        <p:txBody>
          <a:bodyPr wrap="square">
            <a:spAutoFit/>
          </a:bodyPr>
          <a:lstStyle/>
          <a:p>
            <a:pPr algn="just"/>
            <a: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За період курсування поїздів ЕКр1 перевезено 2300 тис. пас. та отримано доходів від перевезень 419,3 млн. грн. При цьому витрати від перевезень склали 318,5 млн. грн. (з урахуванням витрат на капітальний ремонт</a:t>
            </a:r>
            <a:r>
              <a:rPr lang="ru-RU"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та без </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врахування лізингових зобов’язань). </a:t>
            </a:r>
            <a:endParaRPr lang="ru-RU" sz="1400" b="1" dirty="0" smtClean="0">
              <a:solidFill>
                <a:srgbClr val="333399"/>
              </a:solidFill>
              <a:effectLst>
                <a:outerShdw blurRad="38100" dist="38100" dir="2700000" algn="tl">
                  <a:srgbClr val="C0C0C0"/>
                </a:outerShdw>
              </a:effectLst>
              <a:latin typeface="Times New Roman" pitchFamily="18" charset="0"/>
              <a:cs typeface="Times New Roman" pitchFamily="18" charset="0"/>
            </a:endParaRPr>
          </a:p>
          <a:p>
            <a:pPr algn="just"/>
            <a: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Термін експлуатації електропоїзда моделі ЕКр1 складає 50 років, а нового пасажирського вагону – </a:t>
            </a:r>
            <a: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a:r>
            <a:b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b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30 років, локомотиву - 40 років. </a:t>
            </a:r>
            <a:endParaRPr lang="ru-RU" sz="1400" b="1" dirty="0" smtClean="0">
              <a:solidFill>
                <a:srgbClr val="333399"/>
              </a:solidFill>
              <a:effectLst>
                <a:outerShdw blurRad="38100" dist="38100" dir="2700000" algn="tl">
                  <a:srgbClr val="C0C0C0"/>
                </a:outerShdw>
              </a:effectLst>
              <a:latin typeface="Times New Roman" pitchFamily="18" charset="0"/>
              <a:cs typeface="Times New Roman" pitchFamily="18" charset="0"/>
            </a:endParaRPr>
          </a:p>
          <a:p>
            <a:pPr algn="just"/>
            <a: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Економічний ефект від придбання швидкісних електропоїздів моделі ЕКр1 в порівнянні з базовим варіантом - пасажирських поїздів локомотивної тяги зі спальними місцями складається за рахунок скорочення капітальних витрат на придбання локомотивів, збільшеного терміну експлуатації рухомого складу та потреби в меншої кількості вагонів.</a:t>
            </a:r>
            <a:endParaRPr lang="ru-RU" sz="1400" b="1" dirty="0" smtClean="0">
              <a:solidFill>
                <a:srgbClr val="333399"/>
              </a:solidFill>
              <a:effectLst>
                <a:outerShdw blurRad="38100" dist="38100" dir="2700000" algn="tl">
                  <a:srgbClr val="C0C0C0"/>
                </a:outerShdw>
              </a:effectLst>
              <a:latin typeface="Times New Roman" pitchFamily="18" charset="0"/>
              <a:cs typeface="Times New Roman" pitchFamily="18" charset="0"/>
            </a:endParaRPr>
          </a:p>
          <a:p>
            <a:pPr algn="just"/>
            <a:r>
              <a:rPr lang="en-US"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Застосування на </a:t>
            </a:r>
            <a:r>
              <a:rPr lang="uk-UA" sz="1400" b="1" dirty="0" err="1" smtClean="0">
                <a:solidFill>
                  <a:srgbClr val="333399"/>
                </a:solidFill>
                <a:effectLst>
                  <a:outerShdw blurRad="38100" dist="38100" dir="2700000" algn="tl">
                    <a:srgbClr val="C0C0C0"/>
                  </a:outerShdw>
                </a:effectLst>
                <a:latin typeface="Times New Roman" pitchFamily="18" charset="0"/>
                <a:cs typeface="Times New Roman" pitchFamily="18" charset="0"/>
              </a:rPr>
              <a:t>неелектрифікованих</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 ділянках колії дизель-поїзда </a:t>
            </a:r>
            <a:r>
              <a:rPr lang="uk-UA" sz="1400" b="1" dirty="0" err="1" smtClean="0">
                <a:solidFill>
                  <a:srgbClr val="333399"/>
                </a:solidFill>
                <a:effectLst>
                  <a:outerShdw blurRad="38100" dist="38100" dir="2700000" algn="tl">
                    <a:srgbClr val="C0C0C0"/>
                  </a:outerShdw>
                </a:effectLst>
                <a:latin typeface="Times New Roman" pitchFamily="18" charset="0"/>
                <a:cs typeface="Times New Roman" pitchFamily="18" charset="0"/>
              </a:rPr>
              <a:t>ДПКр</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-2 для перевезення пасажирів дає змогу зменшити час в дорозі, за рахунок більшої швидкості руху, підвищити рівень комфорту для пасажирів, зменшити шкідливі викиди від роботи силової установки поїзда та економії палива і мастила (витрати мастила для дизель-поїзда ДР1А  9 % від загальної витрати палива, для дизель-поїзда </a:t>
            </a:r>
            <a:r>
              <a:rPr lang="uk-UA" sz="1400" b="1" dirty="0" err="1" smtClean="0">
                <a:solidFill>
                  <a:srgbClr val="333399"/>
                </a:solidFill>
                <a:effectLst>
                  <a:outerShdw blurRad="38100" dist="38100" dir="2700000" algn="tl">
                    <a:srgbClr val="C0C0C0"/>
                  </a:outerShdw>
                </a:effectLst>
                <a:latin typeface="Times New Roman" pitchFamily="18" charset="0"/>
                <a:cs typeface="Times New Roman" pitchFamily="18" charset="0"/>
              </a:rPr>
              <a:t>ДПКр</a:t>
            </a:r>
            <a:r>
              <a:rPr lang="uk-UA" sz="1400" b="1" dirty="0" smtClean="0">
                <a:solidFill>
                  <a:srgbClr val="333399"/>
                </a:solidFill>
                <a:effectLst>
                  <a:outerShdw blurRad="38100" dist="38100" dir="2700000" algn="tl">
                    <a:srgbClr val="C0C0C0"/>
                  </a:outerShdw>
                </a:effectLst>
                <a:latin typeface="Times New Roman" pitchFamily="18" charset="0"/>
                <a:cs typeface="Times New Roman" pitchFamily="18" charset="0"/>
              </a:rPr>
              <a:t>-2 – 0,5 %).</a:t>
            </a:r>
            <a:endParaRPr lang="ru-RU" sz="1400" b="1" dirty="0">
              <a:solidFill>
                <a:srgbClr val="333399"/>
              </a:solidFill>
              <a:effectLst>
                <a:outerShdw blurRad="38100" dist="38100" dir="2700000" algn="tl">
                  <a:srgbClr val="C0C0C0"/>
                </a:outerShdw>
              </a:effectLst>
              <a:latin typeface="Times New Roman" pitchFamily="18" charset="0"/>
              <a:cs typeface="Times New Roman" pitchFamily="18" charset="0"/>
            </a:endParaRPr>
          </a:p>
        </p:txBody>
      </p:sp>
      <p:sp>
        <p:nvSpPr>
          <p:cNvPr id="4" name="Прямоугольник 3"/>
          <p:cNvSpPr/>
          <p:nvPr/>
        </p:nvSpPr>
        <p:spPr>
          <a:xfrm>
            <a:off x="827849" y="242070"/>
            <a:ext cx="9870156" cy="369332"/>
          </a:xfrm>
          <a:prstGeom prst="rect">
            <a:avLst/>
          </a:prstGeom>
        </p:spPr>
        <p:txBody>
          <a:bodyPr wrap="square">
            <a:spAutoFit/>
          </a:bodyPr>
          <a:lstStyle/>
          <a:p>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ЕКОНОМІЧНИЙ ЕФЕКТ ВІД ВПРОВАДЖЕННЯ НОВИХ ЗРАЗКІВ ТЕХНІКИ СКЛАДАЄ:</a:t>
            </a:r>
            <a:endParaRPr lang="ru-RU" b="1"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5" name="Picture 6"/>
          <p:cNvPicPr>
            <a:picLocks noChangeAspect="1" noChangeArrowheads="1"/>
          </p:cNvPicPr>
          <p:nvPr/>
        </p:nvPicPr>
        <p:blipFill>
          <a:blip r:embed="rId3" cstate="email"/>
          <a:srcRect/>
          <a:stretch>
            <a:fillRect/>
          </a:stretch>
        </p:blipFill>
        <p:spPr bwMode="auto">
          <a:xfrm>
            <a:off x="4161786" y="4455324"/>
            <a:ext cx="3024750" cy="1928826"/>
          </a:xfrm>
          <a:prstGeom prst="rect">
            <a:avLst/>
          </a:prstGeom>
          <a:noFill/>
          <a:ln w="12700">
            <a:noFill/>
            <a:miter lim="800000"/>
            <a:headEnd/>
            <a:tailEnd/>
          </a:ln>
        </p:spPr>
      </p:pic>
      <p:pic>
        <p:nvPicPr>
          <p:cNvPr id="6" name="Picture 12" descr="ДИЗЕЛЬ 2015"/>
          <p:cNvPicPr>
            <a:picLocks noChangeAspect="1" noChangeArrowheads="1"/>
          </p:cNvPicPr>
          <p:nvPr/>
        </p:nvPicPr>
        <p:blipFill>
          <a:blip r:embed="rId4" cstate="email"/>
          <a:srcRect/>
          <a:stretch>
            <a:fillRect/>
          </a:stretch>
        </p:blipFill>
        <p:spPr bwMode="auto">
          <a:xfrm>
            <a:off x="7257269" y="4456912"/>
            <a:ext cx="3071834" cy="1933471"/>
          </a:xfrm>
          <a:prstGeom prst="rect">
            <a:avLst/>
          </a:prstGeom>
          <a:solidFill>
            <a:srgbClr val="FF0000"/>
          </a:solidFill>
          <a:ln w="12700">
            <a:noFill/>
            <a:miter lim="800000"/>
            <a:headEnd/>
            <a:tailEnd/>
          </a:ln>
        </p:spPr>
      </p:pic>
      <p:pic>
        <p:nvPicPr>
          <p:cNvPr id="7" name="Picture 15"/>
          <p:cNvPicPr>
            <a:picLocks noChangeAspect="1" noChangeArrowheads="1"/>
          </p:cNvPicPr>
          <p:nvPr/>
        </p:nvPicPr>
        <p:blipFill>
          <a:blip r:embed="rId5" cstate="email"/>
          <a:srcRect/>
          <a:stretch>
            <a:fillRect/>
          </a:stretch>
        </p:blipFill>
        <p:spPr bwMode="auto">
          <a:xfrm>
            <a:off x="970725" y="4456912"/>
            <a:ext cx="3130750" cy="1928826"/>
          </a:xfrm>
          <a:prstGeom prst="rect">
            <a:avLst/>
          </a:prstGeom>
          <a:noFill/>
          <a:ln w="9525">
            <a:noFill/>
            <a:miter lim="800000"/>
            <a:headEnd/>
            <a:tailEnd/>
          </a:ln>
        </p:spPr>
      </p:pic>
    </p:spTree>
    <p:extLst>
      <p:ext uri="{BB962C8B-B14F-4D97-AF65-F5344CB8AC3E}">
        <p14:creationId xmlns:p14="http://schemas.microsoft.com/office/powerpoint/2010/main" val="113386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1587" y="0"/>
            <a:ext cx="10801350" cy="7197725"/>
          </a:xfrm>
          <a:prstGeom prst="rect">
            <a:avLst/>
          </a:prstGeom>
          <a:noFill/>
          <a:ln w="9525">
            <a:noFill/>
            <a:round/>
            <a:headEnd/>
            <a:tailEnd/>
          </a:ln>
        </p:spPr>
      </p:pic>
      <p:sp>
        <p:nvSpPr>
          <p:cNvPr id="3" name="Прямоугольник 2"/>
          <p:cNvSpPr/>
          <p:nvPr/>
        </p:nvSpPr>
        <p:spPr>
          <a:xfrm>
            <a:off x="827849" y="242070"/>
            <a:ext cx="9870156" cy="369332"/>
          </a:xfrm>
          <a:prstGeom prst="rect">
            <a:avLst/>
          </a:prstGeom>
        </p:spPr>
        <p:txBody>
          <a:bodyPr wrap="square">
            <a:spAutoFit/>
          </a:bodyPr>
          <a:lstStyle/>
          <a:p>
            <a:pPr algn="ct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КОЛЬОРОВЕ РІШЕННЯ </a:t>
            </a:r>
            <a:r>
              <a:rPr lang="uk-UA" alt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ЕКСТЕРʹЄРУ</a:t>
            </a: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 ВАГОНІВ ДИЗЕЛЬ-ПОЇЗДА </a:t>
            </a:r>
            <a:r>
              <a:rPr lang="uk-UA" b="1"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ДПКр</a:t>
            </a: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-3</a:t>
            </a:r>
            <a:endParaRPr lang="ru-RU" b="1"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6" name="Picture 24" descr="C:\Users\pku30806\Desktop\Рисунок1.jpg"/>
          <p:cNvPicPr>
            <a:picLocks noChangeAspect="1" noChangeArrowheads="1"/>
          </p:cNvPicPr>
          <p:nvPr/>
        </p:nvPicPr>
        <p:blipFill>
          <a:blip r:embed="rId3"/>
          <a:srcRect/>
          <a:stretch>
            <a:fillRect/>
          </a:stretch>
        </p:blipFill>
        <p:spPr bwMode="auto">
          <a:xfrm>
            <a:off x="2256609" y="742136"/>
            <a:ext cx="7246570" cy="2500330"/>
          </a:xfrm>
          <a:prstGeom prst="rect">
            <a:avLst/>
          </a:prstGeom>
          <a:noFill/>
          <a:ln w="9525">
            <a:noFill/>
            <a:miter lim="800000"/>
            <a:headEnd/>
            <a:tailEnd/>
          </a:ln>
        </p:spPr>
      </p:pic>
      <p:pic>
        <p:nvPicPr>
          <p:cNvPr id="7" name="Picture 26" descr="C:\Users\pku30806\Desktop\Рисунок2.jpg"/>
          <p:cNvPicPr>
            <a:picLocks noChangeAspect="1" noChangeArrowheads="1"/>
          </p:cNvPicPr>
          <p:nvPr/>
        </p:nvPicPr>
        <p:blipFill>
          <a:blip r:embed="rId4"/>
          <a:srcRect/>
          <a:stretch>
            <a:fillRect/>
          </a:stretch>
        </p:blipFill>
        <p:spPr bwMode="auto">
          <a:xfrm>
            <a:off x="1470791" y="3313904"/>
            <a:ext cx="8947947" cy="643708"/>
          </a:xfrm>
          <a:prstGeom prst="rect">
            <a:avLst/>
          </a:prstGeom>
          <a:noFill/>
          <a:ln w="9525">
            <a:noFill/>
            <a:miter lim="800000"/>
            <a:headEnd/>
            <a:tailEnd/>
          </a:ln>
        </p:spPr>
      </p:pic>
      <p:pic>
        <p:nvPicPr>
          <p:cNvPr id="8" name="Picture 18" descr="салон с креслами 1-го класса 2_СТОЛИК- с норм тень"/>
          <p:cNvPicPr>
            <a:picLocks noChangeAspect="1" noChangeArrowheads="1"/>
          </p:cNvPicPr>
          <p:nvPr/>
        </p:nvPicPr>
        <p:blipFill>
          <a:blip r:embed="rId5"/>
          <a:srcRect/>
          <a:stretch>
            <a:fillRect/>
          </a:stretch>
        </p:blipFill>
        <p:spPr bwMode="auto">
          <a:xfrm>
            <a:off x="1756543" y="4099722"/>
            <a:ext cx="4310007" cy="2286016"/>
          </a:xfrm>
          <a:prstGeom prst="rect">
            <a:avLst/>
          </a:prstGeom>
          <a:noFill/>
          <a:ln w="9525">
            <a:noFill/>
            <a:miter lim="800000"/>
            <a:headEnd/>
            <a:tailEnd/>
          </a:ln>
        </p:spPr>
      </p:pic>
      <p:pic>
        <p:nvPicPr>
          <p:cNvPr id="9" name="Picture 19" descr="дпкр-3"/>
          <p:cNvPicPr>
            <a:picLocks noChangeAspect="1" noChangeArrowheads="1"/>
          </p:cNvPicPr>
          <p:nvPr/>
        </p:nvPicPr>
        <p:blipFill>
          <a:blip r:embed="rId6"/>
          <a:srcRect/>
          <a:stretch>
            <a:fillRect/>
          </a:stretch>
        </p:blipFill>
        <p:spPr bwMode="auto">
          <a:xfrm>
            <a:off x="6400013" y="4099722"/>
            <a:ext cx="3357586" cy="229166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107524"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107525"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107527" name="Picture 7" descr="77"/>
          <p:cNvPicPr>
            <a:picLocks noChangeAspect="1" noChangeArrowheads="1"/>
          </p:cNvPicPr>
          <p:nvPr/>
        </p:nvPicPr>
        <p:blipFill>
          <a:blip r:embed="rId3"/>
          <a:srcRect/>
          <a:stretch>
            <a:fillRect/>
          </a:stretch>
        </p:blipFill>
        <p:spPr bwMode="auto">
          <a:xfrm>
            <a:off x="358775" y="863600"/>
            <a:ext cx="10152063" cy="51308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pic>
        <p:nvPicPr>
          <p:cNvPr id="3" name="Рисунок 2"/>
          <p:cNvPicPr/>
          <p:nvPr/>
        </p:nvPicPr>
        <p:blipFill>
          <a:blip r:embed="rId3"/>
          <a:srcRect/>
          <a:stretch>
            <a:fillRect/>
          </a:stretch>
        </p:blipFill>
        <p:spPr>
          <a:xfrm>
            <a:off x="1075781" y="599260"/>
            <a:ext cx="4824166" cy="2928958"/>
          </a:xfrm>
          <a:prstGeom prst="rect">
            <a:avLst/>
          </a:prstGeom>
        </p:spPr>
      </p:pic>
      <p:sp>
        <p:nvSpPr>
          <p:cNvPr id="4" name="Rectangle 3"/>
          <p:cNvSpPr>
            <a:spLocks noChangeArrowheads="1"/>
          </p:cNvSpPr>
          <p:nvPr/>
        </p:nvSpPr>
        <p:spPr bwMode="auto">
          <a:xfrm>
            <a:off x="327783" y="170632"/>
            <a:ext cx="10215634" cy="371513"/>
          </a:xfrm>
          <a:prstGeom prst="rect">
            <a:avLst/>
          </a:prstGeom>
          <a:no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ІНЖЕНЕРНИЙ ЦЕНТР</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6" name="Рисунок 5"/>
          <p:cNvPicPr/>
          <p:nvPr/>
        </p:nvPicPr>
        <p:blipFill>
          <a:blip r:embed="rId4"/>
          <a:srcRect/>
          <a:stretch>
            <a:fillRect/>
          </a:stretch>
        </p:blipFill>
        <p:spPr>
          <a:xfrm>
            <a:off x="1075781" y="3599656"/>
            <a:ext cx="4824166" cy="2928958"/>
          </a:xfrm>
          <a:prstGeom prst="rect">
            <a:avLst/>
          </a:prstGeom>
        </p:spPr>
      </p:pic>
      <p:pic>
        <p:nvPicPr>
          <p:cNvPr id="7" name="Рисунок 6"/>
          <p:cNvPicPr/>
          <p:nvPr/>
        </p:nvPicPr>
        <p:blipFill>
          <a:blip r:embed="rId5" cstate="email"/>
          <a:srcRect/>
          <a:stretch>
            <a:fillRect/>
          </a:stretch>
        </p:blipFill>
        <p:spPr>
          <a:xfrm>
            <a:off x="5971385" y="590081"/>
            <a:ext cx="4286280" cy="579565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4" name="TextBox 3"/>
          <p:cNvSpPr txBox="1"/>
          <p:nvPr/>
        </p:nvSpPr>
        <p:spPr>
          <a:xfrm>
            <a:off x="5114129" y="813574"/>
            <a:ext cx="5429288" cy="2862322"/>
          </a:xfrm>
          <a:prstGeom prst="rect">
            <a:avLst/>
          </a:prstGeom>
          <a:noFill/>
        </p:spPr>
        <p:txBody>
          <a:bodyPr wrap="square" rtlCol="0">
            <a:spAutoFit/>
          </a:bodyPr>
          <a:lstStyle/>
          <a:p>
            <a:pPr algn="just"/>
            <a:r>
              <a:rPr lang="uk-UA" spc="100" dirty="0" smtClean="0">
                <a:solidFill>
                  <a:srgbClr val="FF0000"/>
                </a:solidFill>
              </a:rPr>
              <a:t>Кузова вагонів виготовлені з нержавіючої сталі. Вагони обладнані: жорсткими </a:t>
            </a:r>
            <a:r>
              <a:rPr lang="uk-UA" spc="100" dirty="0" err="1" smtClean="0">
                <a:solidFill>
                  <a:srgbClr val="FF0000"/>
                </a:solidFill>
              </a:rPr>
              <a:t>автозчепками</a:t>
            </a:r>
            <a:r>
              <a:rPr lang="uk-UA" spc="100" dirty="0" smtClean="0">
                <a:solidFill>
                  <a:srgbClr val="FF0000"/>
                </a:solidFill>
              </a:rPr>
              <a:t>, герметичними переходами, безлюлечними візками з центральним пневмопідвішуванням.</a:t>
            </a:r>
          </a:p>
          <a:p>
            <a:pPr algn="just"/>
            <a:endParaRPr lang="uk-UA" dirty="0" smtClean="0">
              <a:solidFill>
                <a:srgbClr val="FF0000"/>
              </a:solidFill>
            </a:endParaRPr>
          </a:p>
          <a:p>
            <a:pPr algn="just"/>
            <a:r>
              <a:rPr lang="uk-UA" dirty="0" smtClean="0">
                <a:solidFill>
                  <a:srgbClr val="FF0000"/>
                </a:solidFill>
              </a:rPr>
              <a:t>Вагони обладнано системою зв'язку  «провідник-пасажир», системою аудіотрансляції, системою супутникової навігації і зв'язку, а також іншими системами.</a:t>
            </a:r>
            <a:endParaRPr lang="uk-UA" dirty="0">
              <a:solidFill>
                <a:srgbClr val="FF0000"/>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341933551"/>
              </p:ext>
            </p:extLst>
          </p:nvPr>
        </p:nvGraphicFramePr>
        <p:xfrm>
          <a:off x="2000685" y="3637204"/>
          <a:ext cx="7256848" cy="2907792"/>
        </p:xfrm>
        <a:graphic>
          <a:graphicData uri="http://schemas.openxmlformats.org/drawingml/2006/table">
            <a:tbl>
              <a:tblPr firstRow="1" bandRow="1">
                <a:tableStyleId>{5C22544A-7EE6-4342-B048-85BDC9FD1C3A}</a:tableStyleId>
              </a:tblPr>
              <a:tblGrid>
                <a:gridCol w="2720430">
                  <a:extLst>
                    <a:ext uri="{9D8B030D-6E8A-4147-A177-3AD203B41FA5}">
                      <a16:colId xmlns:a16="http://schemas.microsoft.com/office/drawing/2014/main" val="20000"/>
                    </a:ext>
                  </a:extLst>
                </a:gridCol>
                <a:gridCol w="1053097">
                  <a:extLst>
                    <a:ext uri="{9D8B030D-6E8A-4147-A177-3AD203B41FA5}">
                      <a16:colId xmlns:a16="http://schemas.microsoft.com/office/drawing/2014/main" val="20001"/>
                    </a:ext>
                  </a:extLst>
                </a:gridCol>
                <a:gridCol w="2464348">
                  <a:extLst>
                    <a:ext uri="{9D8B030D-6E8A-4147-A177-3AD203B41FA5}">
                      <a16:colId xmlns:a16="http://schemas.microsoft.com/office/drawing/2014/main" val="20002"/>
                    </a:ext>
                  </a:extLst>
                </a:gridCol>
                <a:gridCol w="1018973">
                  <a:extLst>
                    <a:ext uri="{9D8B030D-6E8A-4147-A177-3AD203B41FA5}">
                      <a16:colId xmlns:a16="http://schemas.microsoft.com/office/drawing/2014/main" val="20003"/>
                    </a:ext>
                  </a:extLst>
                </a:gridCol>
              </a:tblGrid>
              <a:tr h="0">
                <a:tc gridSpan="4">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Технічні</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характеристики</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hMerge="1">
                  <a:txBody>
                    <a:bodyPr/>
                    <a:lstStyle/>
                    <a:p>
                      <a:endParaRPr lang="ru-RU"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Довжина</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поїзда</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без локомотива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133 480 мм</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Максимальна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швидкість</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160 км/год</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1"/>
                  </a:ext>
                </a:extLst>
              </a:tr>
              <a:tr h="13095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Довжина</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вагона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26 696 мм</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Склад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поїзда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5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вагонів</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2"/>
                  </a:ext>
                </a:extLst>
              </a:tr>
              <a:tr h="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База вагона: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Кількість</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місць</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для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сидіння</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400 шт.</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3"/>
                  </a:ext>
                </a:extLst>
              </a:tr>
              <a:tr h="147326">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Ширина вагона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3 420</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В тому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числі</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4"/>
                  </a:ext>
                </a:extLst>
              </a:tr>
              <a:tr h="11951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Висота</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вагона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4 400</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Місць</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для 1-го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класу</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128</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5"/>
                  </a:ext>
                </a:extLst>
              </a:tr>
              <a:tr h="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Габарит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згідно</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з</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ГОСТ 9238</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Т</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defRPr/>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Місць</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для 2-го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класу</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270</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6"/>
                  </a:ext>
                </a:extLst>
              </a:tr>
              <a:tr h="135886">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Маса</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тари</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вагона</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54 т</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Місць</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для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пасажирів</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в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інвалідних</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візках</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2</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7"/>
                  </a:ext>
                </a:extLst>
              </a:tr>
              <a:tr h="370840">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Максимальне</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статичне</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навантаження</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від</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колісної</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пари на рейки</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18 тс</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Строк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служби</a:t>
                      </a: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вагонів</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ru-RU" sz="1200" kern="1200" dirty="0" smtClean="0">
                          <a:solidFill>
                            <a:srgbClr val="333399"/>
                          </a:solidFill>
                          <a:effectLst>
                            <a:outerShdw blurRad="38100" dist="38100" dir="2700000" algn="tl">
                              <a:srgbClr val="C0C0C0"/>
                            </a:outerShdw>
                          </a:effectLst>
                          <a:latin typeface="Tahoma" pitchFamily="34" charset="0"/>
                          <a:ea typeface="+mn-ea"/>
                          <a:cs typeface="+mn-cs"/>
                        </a:rPr>
                        <a:t>50 </a:t>
                      </a:r>
                      <a:r>
                        <a:rPr lang="ru-RU" sz="1200" kern="1200" dirty="0" err="1" smtClean="0">
                          <a:solidFill>
                            <a:srgbClr val="333399"/>
                          </a:solidFill>
                          <a:effectLst>
                            <a:outerShdw blurRad="38100" dist="38100" dir="2700000" algn="tl">
                              <a:srgbClr val="C0C0C0"/>
                            </a:outerShdw>
                          </a:effectLst>
                          <a:latin typeface="Tahoma" pitchFamily="34" charset="0"/>
                          <a:ea typeface="+mn-ea"/>
                          <a:cs typeface="+mn-cs"/>
                        </a:rPr>
                        <a:t>років</a:t>
                      </a:r>
                      <a:endParaRPr lang="ru-RU" sz="1200" kern="1200" dirty="0">
                        <a:solidFill>
                          <a:srgbClr val="333399"/>
                        </a:solidFill>
                        <a:effectLst>
                          <a:outerShdw blurRad="38100" dist="38100" dir="2700000" algn="tl">
                            <a:srgbClr val="C0C0C0"/>
                          </a:outerShdw>
                        </a:effectLst>
                        <a:latin typeface="Tahoma"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57000"/>
                      </a:schemeClr>
                    </a:solidFill>
                  </a:tcPr>
                </a:tc>
                <a:extLst>
                  <a:ext uri="{0D108BD9-81ED-4DB2-BD59-A6C34878D82A}">
                    <a16:rowId xmlns:a16="http://schemas.microsoft.com/office/drawing/2014/main" val="10008"/>
                  </a:ext>
                </a:extLst>
              </a:tr>
            </a:tbl>
          </a:graphicData>
        </a:graphic>
      </p:graphicFrame>
      <p:sp>
        <p:nvSpPr>
          <p:cNvPr id="6" name="TextBox 5"/>
          <p:cNvSpPr txBox="1"/>
          <p:nvPr/>
        </p:nvSpPr>
        <p:spPr>
          <a:xfrm>
            <a:off x="1734047" y="71264"/>
            <a:ext cx="7698282" cy="646331"/>
          </a:xfrm>
          <a:prstGeom prst="rect">
            <a:avLst/>
          </a:prstGeom>
          <a:noFill/>
        </p:spPr>
        <p:txBody>
          <a:bodyPr wrap="square" rtlCol="0">
            <a:spAutoFit/>
          </a:bodyPr>
          <a:lstStyle/>
          <a:p>
            <a:pPr algn="ctr"/>
            <a:r>
              <a:rPr lang="ru-RU" b="1" dirty="0" smtClean="0">
                <a:solidFill>
                  <a:srgbClr val="FF0000"/>
                </a:solidFill>
              </a:rPr>
              <a:t>МІЖРЕГІОНАЛЬНИЙ ПОЇЗД ЛОКОМОТИВНОЇ ТЯГИ</a:t>
            </a:r>
          </a:p>
          <a:p>
            <a:pPr algn="ctr"/>
            <a:r>
              <a:rPr lang="ru-RU" b="1" dirty="0" smtClean="0">
                <a:solidFill>
                  <a:srgbClr val="FF0000"/>
                </a:solidFill>
              </a:rPr>
              <a:t>(ДЛЯ ЗАБЕЗПЕЧЕННЯ ПЕРЕВЕЗЕНЬ ЗІ ШВИДКІСТЮ 160 КМ/ГОД)</a:t>
            </a:r>
            <a:endParaRPr lang="ru-RU" b="1" dirty="0">
              <a:solidFill>
                <a:srgbClr val="FF0000"/>
              </a:solidFill>
            </a:endParaRPr>
          </a:p>
        </p:txBody>
      </p:sp>
      <p:pic>
        <p:nvPicPr>
          <p:cNvPr id="7" name="Picture 4"/>
          <p:cNvPicPr/>
          <p:nvPr/>
        </p:nvPicPr>
        <p:blipFill rotWithShape="1">
          <a:blip r:embed="rId3" cstate="screen">
            <a:extLst>
              <a:ext uri="{28A0092B-C50C-407E-A947-70E740481C1C}">
                <a14:useLocalDpi xmlns:a14="http://schemas.microsoft.com/office/drawing/2010/main"/>
              </a:ext>
            </a:extLst>
          </a:blip>
          <a:srcRect l="6673" t="11923" r="47382" b="46923"/>
          <a:stretch/>
        </p:blipFill>
        <p:spPr bwMode="auto">
          <a:xfrm>
            <a:off x="466127" y="809277"/>
            <a:ext cx="4505126" cy="2692821"/>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pic>
        <p:nvPicPr>
          <p:cNvPr id="82948" name="Picture 4" descr="Kiev_Odessa_1-07_2"/>
          <p:cNvPicPr>
            <a:picLocks noChangeAspect="1" noChangeArrowheads="1"/>
          </p:cNvPicPr>
          <p:nvPr/>
        </p:nvPicPr>
        <p:blipFill>
          <a:blip r:embed="rId3"/>
          <a:srcRect/>
          <a:stretch>
            <a:fillRect/>
          </a:stretch>
        </p:blipFill>
        <p:spPr bwMode="auto">
          <a:xfrm>
            <a:off x="1256477" y="1099326"/>
            <a:ext cx="9288462" cy="5167306"/>
          </a:xfrm>
          <a:prstGeom prst="rect">
            <a:avLst/>
          </a:prstGeom>
          <a:noFill/>
          <a:ln w="9525">
            <a:noFill/>
            <a:miter lim="800000"/>
            <a:headEnd/>
            <a:tailEnd/>
          </a:ln>
        </p:spPr>
      </p:pic>
      <p:sp>
        <p:nvSpPr>
          <p:cNvPr id="6" name="Rectangle 3"/>
          <p:cNvSpPr>
            <a:spLocks noChangeArrowheads="1"/>
          </p:cNvSpPr>
          <p:nvPr/>
        </p:nvSpPr>
        <p:spPr bwMode="auto">
          <a:xfrm>
            <a:off x="941319" y="99194"/>
            <a:ext cx="9858444" cy="925511"/>
          </a:xfrm>
          <a:prstGeom prst="rect">
            <a:avLst/>
          </a:prstGeom>
          <a:solidFill>
            <a:schemeClr val="bg1">
              <a:alpha val="0"/>
            </a:schemeClr>
          </a:solidFill>
          <a:ln w="9525">
            <a:noFill/>
            <a:round/>
            <a:headEnd/>
            <a:tailEnd/>
          </a:ln>
          <a:effectLst/>
        </p:spPr>
        <p:txBody>
          <a:bodyPr wrap="square"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ЕЛЕКТРОПОЇЗД ЕКр1</a:t>
            </a:r>
            <a:r>
              <a:rPr lang="en-US" b="1" dirty="0" smtClean="0">
                <a:solidFill>
                  <a:srgbClr val="A50021"/>
                </a:solidFill>
                <a:effectLst>
                  <a:outerShdw blurRad="38100" dist="38100" dir="2700000" algn="tl">
                    <a:srgbClr val="C0C0C0"/>
                  </a:outerShdw>
                </a:effectLst>
                <a:latin typeface="Times New Roman" pitchFamily="18" charset="0"/>
                <a:cs typeface="Times New Roman" pitchFamily="18" charset="0"/>
              </a:rPr>
              <a:t> </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СВІТОВІ СТАНДАРТИ ЯКОСТІ, СУЧАСНИЙ ДИЗАЙН, ІННОВАЦІЙНІ ТЕХНОЛОГІЇ, ВПРОВАДЖЕННЯ ПЕРЕДОВИХ ДОСЯГНЕНЬ НАУКИ І ТЕХНІКИ</a:t>
            </a:r>
            <a:endParaRPr lang="ru-RU"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6" name="Rectangle 3"/>
          <p:cNvSpPr>
            <a:spLocks noChangeArrowheads="1"/>
          </p:cNvSpPr>
          <p:nvPr/>
        </p:nvSpPr>
        <p:spPr bwMode="auto">
          <a:xfrm>
            <a:off x="941319" y="99194"/>
            <a:ext cx="9858444" cy="620812"/>
          </a:xfrm>
          <a:prstGeom prst="rect">
            <a:avLst/>
          </a:prstGeom>
          <a:solidFill>
            <a:schemeClr val="bg1">
              <a:alpha val="0"/>
            </a:schemeClr>
          </a:solidFill>
          <a:ln w="9525">
            <a:noFill/>
            <a:round/>
            <a:headEnd/>
            <a:tailEnd/>
          </a:ln>
          <a:effectLst/>
        </p:spPr>
        <p:txBody>
          <a:bodyPr wrap="square" lIns="90000" tIns="46800" rIns="90000" bIns="46800">
            <a:spAutoFit/>
          </a:bodyPr>
          <a:lstStyle/>
          <a:p>
            <a: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rPr>
              <a:t>ЕЛЕКТРОПОЇЗД ЕКр1</a:t>
            </a:r>
            <a:r>
              <a:rPr lang="en-US" b="1" dirty="0" smtClean="0">
                <a:solidFill>
                  <a:srgbClr val="A50021"/>
                </a:solidFill>
                <a:effectLst>
                  <a:outerShdw blurRad="38100" dist="38100" dir="2700000" algn="tl">
                    <a:srgbClr val="C0C0C0"/>
                  </a:outerShdw>
                </a:effectLst>
                <a:latin typeface="Times New Roman" pitchFamily="18" charset="0"/>
                <a:cs typeface="Times New Roman" pitchFamily="18" charset="0"/>
              </a:rPr>
              <a:t> </a:t>
            </a:r>
            <a:endParaRPr lang="ru-RU" b="1"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a:p>
            <a:pPr algn="ctr">
              <a:lnSpc>
                <a:spcPct val="9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Основні технічні характеристики</a:t>
            </a:r>
            <a:endParaRPr lang="ru-RU" dirty="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graphicFrame>
        <p:nvGraphicFramePr>
          <p:cNvPr id="8" name="Таблица 7"/>
          <p:cNvGraphicFramePr>
            <a:graphicFrameLocks noGrp="1"/>
          </p:cNvGraphicFramePr>
          <p:nvPr/>
        </p:nvGraphicFramePr>
        <p:xfrm>
          <a:off x="827849" y="717167"/>
          <a:ext cx="9715568" cy="5740009"/>
        </p:xfrm>
        <a:graphic>
          <a:graphicData uri="http://schemas.openxmlformats.org/drawingml/2006/table">
            <a:tbl>
              <a:tblPr/>
              <a:tblGrid>
                <a:gridCol w="6547936">
                  <a:extLst>
                    <a:ext uri="{9D8B030D-6E8A-4147-A177-3AD203B41FA5}">
                      <a16:colId xmlns:a16="http://schemas.microsoft.com/office/drawing/2014/main" val="20000"/>
                    </a:ext>
                  </a:extLst>
                </a:gridCol>
                <a:gridCol w="3167632">
                  <a:extLst>
                    <a:ext uri="{9D8B030D-6E8A-4147-A177-3AD203B41FA5}">
                      <a16:colId xmlns:a16="http://schemas.microsoft.com/office/drawing/2014/main" val="20001"/>
                    </a:ext>
                  </a:extLst>
                </a:gridCol>
              </a:tblGrid>
              <a:tr h="180457">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Ширина колії, мм</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1520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0"/>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Габарит згідно з ДСТУ БВ.2.3.-29 (ГОСТ 9238)</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1"/>
                  </a:ext>
                </a:extLst>
              </a:tr>
              <a:tr h="342871">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Мережа живлення</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25 кВ, 50 Гц</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3 кВ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2"/>
                  </a:ext>
                </a:extLst>
              </a:tr>
              <a:tr h="514306">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Основний склад поїзда, вагонів</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9 </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(можливість</a:t>
                      </a:r>
                      <a:r>
                        <a:rPr lang="uk-UA" sz="1200" kern="1200" baseline="0" dirty="0" smtClean="0">
                          <a:solidFill>
                            <a:srgbClr val="333399"/>
                          </a:solidFill>
                          <a:effectLst>
                            <a:outerShdw blurRad="38100" dist="38100" dir="2700000" algn="tl">
                              <a:srgbClr val="C0C0C0"/>
                            </a:outerShdw>
                          </a:effectLst>
                          <a:latin typeface="Tahoma" pitchFamily="34" charset="0"/>
                          <a:ea typeface="+mn-ea"/>
                          <a:cs typeface="+mn-cs"/>
                        </a:rPr>
                        <a:t> управління за системою багатьох одиниць</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3"/>
                  </a:ext>
                </a:extLst>
              </a:tr>
              <a:tr h="171558">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Загальна</a:t>
                      </a:r>
                      <a:r>
                        <a:rPr lang="uk-UA" sz="1200" kern="1200" baseline="0" dirty="0" smtClean="0">
                          <a:solidFill>
                            <a:srgbClr val="333399"/>
                          </a:solidFill>
                          <a:effectLst>
                            <a:outerShdw blurRad="38100" dist="38100" dir="2700000" algn="tl">
                              <a:srgbClr val="C0C0C0"/>
                            </a:outerShdw>
                          </a:effectLst>
                          <a:latin typeface="Tahoma" pitchFamily="34" charset="0"/>
                          <a:ea typeface="+mn-ea"/>
                          <a:cs typeface="+mn-cs"/>
                        </a:rPr>
                        <a:t> довжина поїзда, м</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230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4"/>
                  </a:ext>
                </a:extLst>
              </a:tr>
              <a:tr h="342871">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Максимальна експлуатаційна швидкість, км/год</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160</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(можливість</a:t>
                      </a:r>
                      <a:r>
                        <a:rPr lang="uk-UA" sz="1200" kern="1200" baseline="0" dirty="0" smtClean="0">
                          <a:solidFill>
                            <a:srgbClr val="333399"/>
                          </a:solidFill>
                          <a:effectLst>
                            <a:outerShdw blurRad="38100" dist="38100" dir="2700000" algn="tl">
                              <a:srgbClr val="C0C0C0"/>
                            </a:outerShdw>
                          </a:effectLst>
                          <a:latin typeface="Tahoma" pitchFamily="34" charset="0"/>
                          <a:ea typeface="+mn-ea"/>
                          <a:cs typeface="+mn-cs"/>
                        </a:rPr>
                        <a:t> збільшення до 200 км/год</a:t>
                      </a: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5"/>
                  </a:ext>
                </a:extLst>
              </a:tr>
              <a:tr h="514306">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Максимальне навантаження на вісь, т</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головний вагон </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 проміжний вагон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endParaRPr lang="uk-UA" sz="1200" kern="1200" dirty="0" smtClean="0">
                        <a:solidFill>
                          <a:srgbClr val="333399"/>
                        </a:solidFill>
                        <a:effectLst>
                          <a:outerShdw blurRad="38100" dist="38100" dir="2700000" algn="tl">
                            <a:srgbClr val="C0C0C0"/>
                          </a:outerShdw>
                        </a:effectLst>
                        <a:latin typeface="Tahoma" pitchFamily="34" charset="0"/>
                        <a:ea typeface="+mn-ea"/>
                        <a:cs typeface="+mn-cs"/>
                      </a:endParaRP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20,5</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19</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6"/>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Номінальна потужність асинхронного тягового приводу, кВт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4000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7"/>
                  </a:ext>
                </a:extLst>
              </a:tr>
              <a:tr h="171435">
                <a:tc>
                  <a:txBody>
                    <a:bodyPr/>
                    <a:lstStyle/>
                    <a:p>
                      <a:pPr algn="just" defTabSz="361320">
                        <a:lnSpc>
                          <a:spcPct val="95000"/>
                        </a:lnSpc>
                        <a:tabLst>
                          <a:tab pos="0" algn="l"/>
                          <a:tab pos="359616" algn="l"/>
                          <a:tab pos="720936" algn="l"/>
                          <a:tab pos="1080552" algn="l"/>
                          <a:tab pos="1441872" algn="l"/>
                          <a:tab pos="1803192" algn="l"/>
                          <a:tab pos="2164512" algn="l"/>
                          <a:tab pos="2524128" algn="l"/>
                          <a:tab pos="2885448" algn="l"/>
                          <a:tab pos="3246768" algn="l"/>
                          <a:tab pos="3608088" algn="l"/>
                          <a:tab pos="3967704" algn="l"/>
                          <a:tab pos="4329024" algn="l"/>
                          <a:tab pos="4690344" algn="l"/>
                          <a:tab pos="5051664" algn="l"/>
                          <a:tab pos="5411280" algn="l"/>
                          <a:tab pos="5772600" algn="l"/>
                          <a:tab pos="6133920" algn="l"/>
                          <a:tab pos="6495240" algn="l"/>
                          <a:tab pos="6854855" algn="l"/>
                          <a:tab pos="7216176" algn="l"/>
                          <a:tab pos="7558748" algn="l"/>
                          <a:tab pos="8141633" algn="l"/>
                          <a:tab pos="8722812" algn="l"/>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Частина електроенергії, яка повертається у контактну мережу під час гальмування, %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25-30</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8"/>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Кількість привідних осей, од.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8</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09"/>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Матеріал кузова вагону</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Нержавіюча сталь</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0"/>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Наявність </a:t>
                      </a:r>
                      <a:r>
                        <a:rPr lang="uk-UA" sz="1200" kern="1200" dirty="0" err="1" smtClean="0">
                          <a:solidFill>
                            <a:srgbClr val="333399"/>
                          </a:solidFill>
                          <a:effectLst>
                            <a:outerShdw blurRad="38100" dist="38100" dir="2700000" algn="tl">
                              <a:srgbClr val="C0C0C0"/>
                            </a:outerShdw>
                          </a:effectLst>
                          <a:latin typeface="Tahoma" pitchFamily="34" charset="0"/>
                          <a:ea typeface="+mn-ea"/>
                          <a:cs typeface="+mn-cs"/>
                        </a:rPr>
                        <a:t>“краш-системи”</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встановлено</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1"/>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Тип гальма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дисковий</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2"/>
                  </a:ext>
                </a:extLst>
              </a:tr>
              <a:tr h="760792">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Кількість пасажирських місць </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перший клас</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другий клас </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третій клас</a:t>
                      </a:r>
                    </a:p>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для пасажирів-інвалідів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609</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128</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367</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112</a:t>
                      </a:r>
                    </a:p>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3"/>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Тип міжвагонних переходів </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герметичні</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4"/>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ресорного підвішування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пневматичне</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5"/>
                  </a:ext>
                </a:extLst>
              </a:tr>
              <a:tr h="342871">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системи кондиціювання</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дахова кліматична установка з</a:t>
                      </a:r>
                      <a:r>
                        <a:rPr lang="uk-UA" sz="1200" baseline="0" dirty="0" smtClean="0">
                          <a:solidFill>
                            <a:srgbClr val="333399"/>
                          </a:solidFill>
                          <a:effectLst>
                            <a:outerShdw blurRad="38100" dist="38100" dir="2700000" algn="tl">
                              <a:srgbClr val="C0C0C0"/>
                            </a:outerShdw>
                          </a:effectLst>
                          <a:latin typeface="Tahoma" pitchFamily="34" charset="0"/>
                        </a:rPr>
                        <a:t> функцією знезараження повітря</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6"/>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Тип туалетної системи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екологічно-безпечна вакуумна система</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7"/>
                  </a:ext>
                </a:extLst>
              </a:tr>
              <a:tr h="95002">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Діапазон експлуатаційних температур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від -40 до +40</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8"/>
                  </a:ext>
                </a:extLst>
              </a:tr>
              <a:tr h="171435">
                <a:tc>
                  <a:txBody>
                    <a:bodyPr/>
                    <a:lstStyle/>
                    <a:p>
                      <a:pPr marL="0" marR="0" lvl="0" indent="0" algn="l"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Строк служби, років</a:t>
                      </a:r>
                      <a:endParaRPr kumimoji="0" lang="uk-UA" sz="1200" b="0" i="0" u="none" strike="noStrike" cap="none" normalizeH="0" baseline="0" dirty="0" smtClean="0">
                        <a:ln>
                          <a:noFill/>
                        </a:ln>
                        <a:solidFill>
                          <a:srgbClr val="000000"/>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50</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19"/>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Наявність швидкісного Інтернету </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dirty="0" smtClean="0">
                          <a:solidFill>
                            <a:srgbClr val="333399"/>
                          </a:solidFill>
                          <a:effectLst>
                            <a:outerShdw blurRad="38100" dist="38100" dir="2700000" algn="tl">
                              <a:srgbClr val="C0C0C0"/>
                            </a:outerShdw>
                          </a:effectLst>
                          <a:latin typeface="Tahoma" pitchFamily="34" charset="0"/>
                        </a:rPr>
                        <a:t>забезпечується</a:t>
                      </a:r>
                      <a:endParaRPr kumimoji="0" lang="ru-RU" sz="1200" b="1" i="0" u="none" strike="noStrike" cap="none" normalizeH="0" baseline="0" dirty="0" smtClean="0">
                        <a:ln>
                          <a:noFill/>
                        </a:ln>
                        <a:solidFill>
                          <a:srgbClr val="A50021"/>
                        </a:solidFill>
                        <a:effectLst/>
                        <a:latin typeface="+mn-lt"/>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0"/>
                  </a:ext>
                </a:extLst>
              </a:tr>
              <a:tr h="171435">
                <a:tc>
                  <a:txBody>
                    <a:bodyPr/>
                    <a:lstStyle/>
                    <a:p>
                      <a:pPr marL="0" marR="0" lvl="0" indent="0" algn="just"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Час проходження до першого екіпірування, год.</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tc>
                  <a:txBody>
                    <a:bodyPr/>
                    <a:lstStyle/>
                    <a:p>
                      <a:pPr marL="0" marR="0" lvl="0" indent="0" algn="ctr" defTabSz="914400" rtl="0" eaLnBrk="1" fontAlgn="base" latinLnBrk="0" hangingPunct="1">
                        <a:lnSpc>
                          <a:spcPct val="95000"/>
                        </a:lnSpc>
                        <a:spcBef>
                          <a:spcPct val="0"/>
                        </a:spcBef>
                        <a:spcAft>
                          <a:spcPct val="0"/>
                        </a:spcAft>
                        <a:buClrTx/>
                        <a:buSzTx/>
                        <a:buFontTx/>
                        <a:buNone/>
                        <a:tabLst/>
                      </a:pPr>
                      <a:r>
                        <a:rPr lang="uk-UA" sz="1200" kern="1200" dirty="0" smtClean="0">
                          <a:solidFill>
                            <a:srgbClr val="333399"/>
                          </a:solidFill>
                          <a:effectLst>
                            <a:outerShdw blurRad="38100" dist="38100" dir="2700000" algn="tl">
                              <a:srgbClr val="C0C0C0"/>
                            </a:outerShdw>
                          </a:effectLst>
                          <a:latin typeface="Tahoma" pitchFamily="34" charset="0"/>
                          <a:ea typeface="+mn-ea"/>
                          <a:cs typeface="+mn-cs"/>
                        </a:rPr>
                        <a:t>24</a:t>
                      </a:r>
                      <a:endParaRPr lang="ru-RU" sz="1200" kern="1200" dirty="0" smtClean="0">
                        <a:solidFill>
                          <a:srgbClr val="333399"/>
                        </a:solidFill>
                        <a:effectLst>
                          <a:outerShdw blurRad="38100" dist="38100" dir="2700000" algn="tl">
                            <a:srgbClr val="C0C0C0"/>
                          </a:outerShdw>
                        </a:effectLst>
                        <a:latin typeface="Tahoma" pitchFamily="34" charset="0"/>
                        <a:ea typeface="+mn-ea"/>
                        <a:cs typeface="+mn-cs"/>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alpha val="57000"/>
                      </a:schemeClr>
                    </a:solid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sp>
        <p:nvSpPr>
          <p:cNvPr id="99332" name="Rectangle 4"/>
          <p:cNvSpPr>
            <a:spLocks noChangeArrowheads="1"/>
          </p:cNvSpPr>
          <p:nvPr/>
        </p:nvSpPr>
        <p:spPr bwMode="auto">
          <a:xfrm>
            <a:off x="0" y="2484438"/>
            <a:ext cx="10799763" cy="0"/>
          </a:xfrm>
          <a:prstGeom prst="rect">
            <a:avLst/>
          </a:prstGeom>
          <a:noFill/>
          <a:ln w="9525">
            <a:noFill/>
            <a:miter lim="800000"/>
            <a:headEnd/>
            <a:tailEnd/>
          </a:ln>
          <a:effectLst/>
        </p:spPr>
        <p:txBody>
          <a:bodyPr wrap="none" anchor="ctr">
            <a:spAutoFit/>
          </a:bodyPr>
          <a:lstStyle/>
          <a:p>
            <a:endParaRPr lang="ru-RU"/>
          </a:p>
        </p:txBody>
      </p:sp>
      <p:sp>
        <p:nvSpPr>
          <p:cNvPr id="99333" name="Rectangle 5"/>
          <p:cNvSpPr>
            <a:spLocks noChangeArrowheads="1"/>
          </p:cNvSpPr>
          <p:nvPr/>
        </p:nvSpPr>
        <p:spPr bwMode="auto">
          <a:xfrm>
            <a:off x="0" y="4713288"/>
            <a:ext cx="10799763" cy="0"/>
          </a:xfrm>
          <a:prstGeom prst="rect">
            <a:avLst/>
          </a:prstGeom>
          <a:noFill/>
          <a:ln w="9525">
            <a:noFill/>
            <a:miter lim="800000"/>
            <a:headEnd/>
            <a:tailEnd/>
          </a:ln>
          <a:effectLst/>
        </p:spPr>
        <p:txBody>
          <a:bodyPr wrap="none" anchor="ctr">
            <a:spAutoFit/>
          </a:bodyPr>
          <a:lstStyle/>
          <a:p>
            <a:endParaRPr lang="ru-RU"/>
          </a:p>
        </p:txBody>
      </p:sp>
      <p:pic>
        <p:nvPicPr>
          <p:cNvPr id="99334" name="Picture 6" descr="023i0258"/>
          <p:cNvPicPr>
            <a:picLocks noChangeAspect="1" noChangeArrowheads="1"/>
          </p:cNvPicPr>
          <p:nvPr/>
        </p:nvPicPr>
        <p:blipFill>
          <a:blip r:embed="rId3" cstate="email"/>
          <a:srcRect/>
          <a:stretch>
            <a:fillRect/>
          </a:stretch>
        </p:blipFill>
        <p:spPr bwMode="auto">
          <a:xfrm>
            <a:off x="470659" y="150105"/>
            <a:ext cx="5214974" cy="3163799"/>
          </a:xfrm>
          <a:prstGeom prst="rect">
            <a:avLst/>
          </a:prstGeom>
          <a:noFill/>
          <a:ln w="9525">
            <a:noFill/>
            <a:miter lim="800000"/>
            <a:headEnd/>
            <a:tailEnd/>
          </a:ln>
        </p:spPr>
      </p:pic>
      <p:pic>
        <p:nvPicPr>
          <p:cNvPr id="8" name="Picture 3"/>
          <p:cNvPicPr>
            <a:picLocks noChangeAspect="1" noChangeArrowheads="1"/>
          </p:cNvPicPr>
          <p:nvPr/>
        </p:nvPicPr>
        <p:blipFill>
          <a:blip r:embed="rId4" cstate="email"/>
          <a:srcRect/>
          <a:stretch>
            <a:fillRect/>
          </a:stretch>
        </p:blipFill>
        <p:spPr bwMode="auto">
          <a:xfrm>
            <a:off x="470660" y="3352547"/>
            <a:ext cx="5214973" cy="3104629"/>
          </a:xfrm>
          <a:prstGeom prst="rect">
            <a:avLst/>
          </a:prstGeom>
          <a:noFill/>
          <a:ln w="9525">
            <a:noFill/>
            <a:round/>
            <a:headEnd/>
            <a:tailEnd/>
          </a:ln>
        </p:spPr>
      </p:pic>
      <p:sp>
        <p:nvSpPr>
          <p:cNvPr id="9" name="Rectangle 3"/>
          <p:cNvSpPr>
            <a:spLocks noChangeArrowheads="1"/>
          </p:cNvSpPr>
          <p:nvPr/>
        </p:nvSpPr>
        <p:spPr bwMode="auto">
          <a:xfrm>
            <a:off x="5757071" y="170632"/>
            <a:ext cx="4786346" cy="3141502"/>
          </a:xfrm>
          <a:prstGeom prst="rect">
            <a:avLst/>
          </a:prstGeom>
          <a:noFill/>
          <a:ln w="9525">
            <a:noFill/>
            <a:round/>
            <a:headEnd/>
            <a:tailEnd/>
          </a:ln>
          <a:effectLst/>
        </p:spPr>
        <p:txBody>
          <a:bodyPr wrap="square" lIns="90000" tIns="46800" rIns="90000" bIns="46800">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Кабіна машиніста розроблена з урахуванням сучасних ергономічних та санітарних норм. Кліматична установка, спеціальні крісла з широкими можливостями по регулюванню. Пульт керування, обладнаний всіма необхідними пристроями контролю,  спостереження та управління системами поїзду, лобове скло з обігрівом та </a:t>
            </a:r>
            <a:r>
              <a:rPr lang="uk-UA"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омивачами</a:t>
            </a: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 система </a:t>
            </a:r>
            <a:r>
              <a:rPr lang="uk-UA" dirty="0" err="1" smtClean="0">
                <a:solidFill>
                  <a:srgbClr val="A50021"/>
                </a:solidFill>
                <a:effectLst>
                  <a:outerShdw blurRad="38100" dist="38100" dir="2700000" algn="tl">
                    <a:srgbClr val="C0C0C0"/>
                  </a:outerShdw>
                </a:effectLst>
                <a:latin typeface="Times New Roman" pitchFamily="18" charset="0"/>
                <a:cs typeface="Times New Roman" pitchFamily="18" charset="0"/>
              </a:rPr>
              <a:t>відеоконтролю</a:t>
            </a: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 Раціональне освітлення, значно поліпшує умови роботи локомотивної бригади.</a:t>
            </a:r>
            <a:endParaRPr lang="ru-RU" dirty="0" smtClean="0">
              <a:solidFill>
                <a:srgbClr val="A50021"/>
              </a:solidFill>
              <a:effectLst>
                <a:outerShdw blurRad="38100" dist="38100" dir="2700000" algn="tl">
                  <a:srgbClr val="C0C0C0"/>
                </a:outerShdw>
              </a:effectLst>
              <a:latin typeface="Times New Roman" pitchFamily="18" charset="0"/>
              <a:cs typeface="Times New Roman" pitchFamily="18" charset="0"/>
            </a:endParaRPr>
          </a:p>
        </p:txBody>
      </p:sp>
      <p:pic>
        <p:nvPicPr>
          <p:cNvPr id="10" name="Picture 3"/>
          <p:cNvPicPr>
            <a:picLocks noChangeAspect="1" noChangeArrowheads="1"/>
          </p:cNvPicPr>
          <p:nvPr/>
        </p:nvPicPr>
        <p:blipFill>
          <a:blip r:embed="rId5" cstate="email"/>
          <a:srcRect/>
          <a:stretch>
            <a:fillRect/>
          </a:stretch>
        </p:blipFill>
        <p:spPr bwMode="auto">
          <a:xfrm>
            <a:off x="5733223" y="3346122"/>
            <a:ext cx="4846814" cy="3111053"/>
          </a:xfrm>
          <a:prstGeom prst="rect">
            <a:avLst/>
          </a:prstGeom>
          <a:noFill/>
          <a:ln w="9525">
            <a:noFill/>
            <a:round/>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pic>
        <p:nvPicPr>
          <p:cNvPr id="83972" name="Picture 4" descr="11"/>
          <p:cNvPicPr>
            <a:picLocks noChangeAspect="1" noChangeArrowheads="1"/>
          </p:cNvPicPr>
          <p:nvPr/>
        </p:nvPicPr>
        <p:blipFill>
          <a:blip r:embed="rId3" cstate="email"/>
          <a:srcRect/>
          <a:stretch>
            <a:fillRect/>
          </a:stretch>
        </p:blipFill>
        <p:spPr bwMode="auto">
          <a:xfrm>
            <a:off x="399221" y="170632"/>
            <a:ext cx="5786478" cy="3459375"/>
          </a:xfrm>
          <a:prstGeom prst="rect">
            <a:avLst/>
          </a:prstGeom>
          <a:noFill/>
        </p:spPr>
      </p:pic>
      <p:sp>
        <p:nvSpPr>
          <p:cNvPr id="5" name="Прямоугольник 4"/>
          <p:cNvSpPr/>
          <p:nvPr/>
        </p:nvSpPr>
        <p:spPr>
          <a:xfrm>
            <a:off x="6257137" y="1027888"/>
            <a:ext cx="4328311" cy="1200329"/>
          </a:xfrm>
          <a:prstGeom prst="rect">
            <a:avLst/>
          </a:prstGeom>
        </p:spPr>
        <p:txBody>
          <a:bodyPr wrap="square">
            <a:spAutoFit/>
          </a:bodyPr>
          <a:lstStyle/>
          <a:p>
            <a:pPr algn="just" defTabSz="914400">
              <a:buClrTx/>
              <a:buSzTx/>
              <a:buFontTx/>
              <a:buNone/>
            </a:pP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СУЧАСНІ ІНТЕР</a:t>
            </a:r>
            <a:r>
              <a:rPr lang="en-US" dirty="0" smtClean="0">
                <a:solidFill>
                  <a:srgbClr val="A50021"/>
                </a:solidFill>
                <a:effectLst>
                  <a:outerShdw blurRad="38100" dist="38100" dir="2700000" algn="tl">
                    <a:srgbClr val="C0C0C0"/>
                  </a:outerShdw>
                </a:effectLst>
                <a:latin typeface="Times New Roman" pitchFamily="18" charset="0"/>
                <a:cs typeface="Times New Roman" pitchFamily="18" charset="0"/>
              </a:rPr>
              <a:t>’</a:t>
            </a:r>
            <a:r>
              <a:rPr lang="uk-UA" dirty="0" smtClean="0">
                <a:solidFill>
                  <a:srgbClr val="A50021"/>
                </a:solidFill>
                <a:effectLst>
                  <a:outerShdw blurRad="38100" dist="38100" dir="2700000" algn="tl">
                    <a:srgbClr val="C0C0C0"/>
                  </a:outerShdw>
                </a:effectLst>
                <a:latin typeface="Times New Roman" pitchFamily="18" charset="0"/>
                <a:cs typeface="Times New Roman" pitchFamily="18" charset="0"/>
              </a:rPr>
              <a:t>ЄРНІ РІШЕННЯ ПАСАЖИРСЬКИХ САЛОНІВ, ПОЛИЦЬ ДЛЯ РУЧНОГО БАГАЖУ, ВІШАЛОК ДЛЯ ОДЯГУ, БУФЕТНОЇ ЗОНИ.</a:t>
            </a:r>
          </a:p>
        </p:txBody>
      </p:sp>
      <p:pic>
        <p:nvPicPr>
          <p:cNvPr id="6" name="Picture 4"/>
          <p:cNvPicPr>
            <a:picLocks noChangeAspect="1" noChangeArrowheads="1"/>
          </p:cNvPicPr>
          <p:nvPr/>
        </p:nvPicPr>
        <p:blipFill>
          <a:blip r:embed="rId4" cstate="email"/>
          <a:srcRect/>
          <a:stretch>
            <a:fillRect/>
          </a:stretch>
        </p:blipFill>
        <p:spPr bwMode="auto">
          <a:xfrm>
            <a:off x="3328179" y="3671094"/>
            <a:ext cx="2857520" cy="2727499"/>
          </a:xfrm>
          <a:prstGeom prst="rect">
            <a:avLst/>
          </a:prstGeom>
          <a:noFill/>
          <a:ln w="9525">
            <a:noFill/>
            <a:round/>
            <a:headEnd/>
            <a:tailEnd/>
          </a:ln>
        </p:spPr>
      </p:pic>
      <p:pic>
        <p:nvPicPr>
          <p:cNvPr id="8" name="Picture 5"/>
          <p:cNvPicPr>
            <a:picLocks noChangeAspect="1" noChangeArrowheads="1"/>
          </p:cNvPicPr>
          <p:nvPr/>
        </p:nvPicPr>
        <p:blipFill>
          <a:blip r:embed="rId5" cstate="email"/>
          <a:srcRect/>
          <a:stretch>
            <a:fillRect/>
          </a:stretch>
        </p:blipFill>
        <p:spPr bwMode="auto">
          <a:xfrm>
            <a:off x="399221" y="3671094"/>
            <a:ext cx="2857520" cy="2727671"/>
          </a:xfrm>
          <a:prstGeom prst="rect">
            <a:avLst/>
          </a:prstGeom>
          <a:noFill/>
          <a:ln w="9525">
            <a:noFill/>
            <a:round/>
            <a:headEnd/>
            <a:tailEnd/>
          </a:ln>
        </p:spPr>
      </p:pic>
      <p:pic>
        <p:nvPicPr>
          <p:cNvPr id="9" name="Picture 4"/>
          <p:cNvPicPr>
            <a:picLocks noChangeAspect="1" noChangeArrowheads="1"/>
          </p:cNvPicPr>
          <p:nvPr/>
        </p:nvPicPr>
        <p:blipFill>
          <a:blip r:embed="rId6" cstate="email"/>
          <a:srcRect/>
          <a:stretch>
            <a:fillRect/>
          </a:stretch>
        </p:blipFill>
        <p:spPr bwMode="auto">
          <a:xfrm>
            <a:off x="6257137" y="3028152"/>
            <a:ext cx="4357718" cy="3267571"/>
          </a:xfrm>
          <a:prstGeom prst="rect">
            <a:avLst/>
          </a:prstGeom>
          <a:noFill/>
          <a:ln w="9525">
            <a:noFill/>
            <a:round/>
            <a:headEnd/>
            <a:tailEnd/>
          </a:ln>
        </p:spPr>
      </p:pic>
      <p:sp useBgFill="1">
        <p:nvSpPr>
          <p:cNvPr id="10" name="Прямоугольник 9"/>
          <p:cNvSpPr/>
          <p:nvPr/>
        </p:nvSpPr>
        <p:spPr>
          <a:xfrm>
            <a:off x="399221" y="170632"/>
            <a:ext cx="1643074" cy="285752"/>
          </a:xfrm>
          <a:prstGeom prst="rect">
            <a:avLst/>
          </a:prstGeom>
        </p:spPr>
        <p:txBody>
          <a:bodyPr wrap="square">
            <a:spAutoFit/>
          </a:bodyPr>
          <a:lstStyle/>
          <a:p>
            <a:pPr algn="just" defTabSz="914400">
              <a:buClrTx/>
              <a:buSzTx/>
              <a:buFontTx/>
              <a:buNone/>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Пасажирський салон</a:t>
            </a:r>
          </a:p>
        </p:txBody>
      </p:sp>
      <p:sp useBgFill="1">
        <p:nvSpPr>
          <p:cNvPr id="11" name="Прямоугольник 10"/>
          <p:cNvSpPr/>
          <p:nvPr/>
        </p:nvSpPr>
        <p:spPr>
          <a:xfrm>
            <a:off x="399221" y="3671094"/>
            <a:ext cx="2071702" cy="276999"/>
          </a:xfrm>
          <a:prstGeom prst="rect">
            <a:avLst/>
          </a:prstGeom>
        </p:spPr>
        <p:txBody>
          <a:bodyPr wrap="square">
            <a:spAutoFit/>
          </a:bodyPr>
          <a:lstStyle/>
          <a:p>
            <a:pPr algn="just" defTabSz="914400">
              <a:buClrTx/>
              <a:buSzTx/>
              <a:buFontTx/>
              <a:buNone/>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Полиця для ручного багажу</a:t>
            </a:r>
          </a:p>
        </p:txBody>
      </p:sp>
      <p:sp useBgFill="1">
        <p:nvSpPr>
          <p:cNvPr id="12" name="Прямоугольник 11"/>
          <p:cNvSpPr/>
          <p:nvPr/>
        </p:nvSpPr>
        <p:spPr>
          <a:xfrm>
            <a:off x="3328179" y="3671094"/>
            <a:ext cx="1500198" cy="276999"/>
          </a:xfrm>
          <a:prstGeom prst="rect">
            <a:avLst/>
          </a:prstGeom>
        </p:spPr>
        <p:txBody>
          <a:bodyPr wrap="square">
            <a:spAutoFit/>
          </a:bodyPr>
          <a:lstStyle/>
          <a:p>
            <a:pPr algn="just" defTabSz="914400">
              <a:buClrTx/>
              <a:buSzTx/>
              <a:buFontTx/>
              <a:buNone/>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Вішалка для одягу</a:t>
            </a:r>
          </a:p>
        </p:txBody>
      </p:sp>
      <p:sp useBgFill="1">
        <p:nvSpPr>
          <p:cNvPr id="13" name="Прямоугольник 12"/>
          <p:cNvSpPr/>
          <p:nvPr/>
        </p:nvSpPr>
        <p:spPr>
          <a:xfrm>
            <a:off x="6257137" y="3028152"/>
            <a:ext cx="1143008" cy="285752"/>
          </a:xfrm>
          <a:prstGeom prst="rect">
            <a:avLst/>
          </a:prstGeom>
        </p:spPr>
        <p:txBody>
          <a:bodyPr wrap="square">
            <a:spAutoFit/>
          </a:bodyPr>
          <a:lstStyle/>
          <a:p>
            <a:pPr algn="just" defTabSz="914400">
              <a:buClrTx/>
              <a:buSzTx/>
              <a:buFontTx/>
              <a:buNone/>
            </a:pPr>
            <a:r>
              <a:rPr lang="uk-UA" sz="1200" dirty="0" smtClean="0">
                <a:solidFill>
                  <a:srgbClr val="A50021"/>
                </a:solidFill>
                <a:effectLst>
                  <a:outerShdw blurRad="38100" dist="38100" dir="2700000" algn="tl">
                    <a:srgbClr val="C0C0C0"/>
                  </a:outerShdw>
                </a:effectLst>
                <a:latin typeface="Times New Roman" pitchFamily="18" charset="0"/>
                <a:cs typeface="Times New Roman" pitchFamily="18" charset="0"/>
              </a:rPr>
              <a:t>Буфетна  зона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email"/>
          <a:srcRect/>
          <a:stretch>
            <a:fillRect/>
          </a:stretch>
        </p:blipFill>
        <p:spPr bwMode="auto">
          <a:xfrm>
            <a:off x="0" y="0"/>
            <a:ext cx="10801350" cy="7197725"/>
          </a:xfrm>
          <a:prstGeom prst="rect">
            <a:avLst/>
          </a:prstGeom>
          <a:noFill/>
          <a:ln w="9525">
            <a:noFill/>
            <a:round/>
            <a:headEnd/>
            <a:tailEnd/>
          </a:ln>
        </p:spPr>
      </p:pic>
      <p:sp>
        <p:nvSpPr>
          <p:cNvPr id="7" name="Rectangle 3"/>
          <p:cNvSpPr>
            <a:spLocks noChangeArrowheads="1"/>
          </p:cNvSpPr>
          <p:nvPr/>
        </p:nvSpPr>
        <p:spPr bwMode="auto">
          <a:xfrm>
            <a:off x="5103813" y="1728788"/>
            <a:ext cx="374650" cy="673100"/>
          </a:xfrm>
          <a:prstGeom prst="rect">
            <a:avLst/>
          </a:prstGeom>
          <a:noFill/>
          <a:ln w="9525">
            <a:noFill/>
            <a:round/>
            <a:headEnd/>
            <a:tailEnd/>
          </a:ln>
          <a:effectLst/>
        </p:spPr>
        <p:txBody>
          <a:bodyPr wrap="none" lIns="90000" tIns="46800" rIns="90000" bIns="46800">
            <a:spAutoFit/>
          </a:bodyPr>
          <a:lstStyle/>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ru-RU" sz="2400" b="1" dirty="0">
                <a:solidFill>
                  <a:srgbClr val="333399"/>
                </a:solidFill>
                <a:effectLst>
                  <a:outerShdw blurRad="38100" dist="38100" dir="2700000" algn="tl">
                    <a:srgbClr val="C0C0C0"/>
                  </a:outerShdw>
                </a:effectLst>
                <a:latin typeface="Tahoma" pitchFamily="34" charset="0"/>
              </a:rPr>
              <a:t> </a:t>
            </a:r>
            <a:r>
              <a:rPr lang="uk-UA" sz="1400" b="1" dirty="0">
                <a:solidFill>
                  <a:srgbClr val="333399"/>
                </a:solidFill>
                <a:effectLst>
                  <a:outerShdw blurRad="38100" dist="38100" dir="2700000" algn="tl">
                    <a:srgbClr val="C0C0C0"/>
                  </a:outerShdw>
                </a:effectLst>
                <a:latin typeface="Tahoma" pitchFamily="34" charset="0"/>
              </a:rPr>
              <a:t>  </a:t>
            </a:r>
          </a:p>
          <a:p>
            <a: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uk-UA" sz="1400" b="1" dirty="0">
              <a:solidFill>
                <a:srgbClr val="333399"/>
              </a:solidFill>
              <a:effectLst>
                <a:outerShdw blurRad="38100" dist="38100" dir="2700000" algn="tl">
                  <a:srgbClr val="C0C0C0"/>
                </a:outerShdw>
              </a:effectLst>
              <a:latin typeface="Tahoma" pitchFamily="34" charset="0"/>
            </a:endParaRPr>
          </a:p>
        </p:txBody>
      </p:sp>
      <p:pic>
        <p:nvPicPr>
          <p:cNvPr id="87044" name="Picture 4" descr="44"/>
          <p:cNvPicPr>
            <a:picLocks noChangeAspect="1" noChangeArrowheads="1"/>
          </p:cNvPicPr>
          <p:nvPr/>
        </p:nvPicPr>
        <p:blipFill>
          <a:blip r:embed="rId3" cstate="email"/>
          <a:srcRect/>
          <a:stretch>
            <a:fillRect/>
          </a:stretch>
        </p:blipFill>
        <p:spPr bwMode="auto">
          <a:xfrm>
            <a:off x="896178" y="813574"/>
            <a:ext cx="9504363" cy="5572164"/>
          </a:xfrm>
          <a:prstGeom prst="rect">
            <a:avLst/>
          </a:prstGeom>
          <a:noFill/>
        </p:spPr>
      </p:pic>
      <p:sp>
        <p:nvSpPr>
          <p:cNvPr id="5" name="Прямоугольник 4"/>
          <p:cNvSpPr/>
          <p:nvPr/>
        </p:nvSpPr>
        <p:spPr>
          <a:xfrm>
            <a:off x="756411" y="0"/>
            <a:ext cx="9429816" cy="646331"/>
          </a:xfrm>
          <a:prstGeom prst="rect">
            <a:avLst/>
          </a:prstGeom>
        </p:spPr>
        <p:txBody>
          <a:bodyPr wrap="square">
            <a:spAutoFit/>
          </a:bodyPr>
          <a:lstStyle/>
          <a:p>
            <a:pPr algn="ctr"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МОДУЛЬНИЙ ТУАЛЕТ ДЛЯ ПАСАЖИРІВ, </a:t>
            </a:r>
          </a:p>
          <a:p>
            <a:pPr algn="ctr" defTabSz="914400">
              <a:buClrTx/>
              <a:buSzTx/>
              <a:buFontTx/>
              <a:buNone/>
            </a:pPr>
            <a:r>
              <a:rPr lang="uk-UA" b="1" dirty="0" smtClean="0">
                <a:solidFill>
                  <a:srgbClr val="A50021"/>
                </a:solidFill>
                <a:effectLst>
                  <a:outerShdw blurRad="38100" dist="38100" dir="2700000" algn="tl">
                    <a:srgbClr val="C0C0C0"/>
                  </a:outerShdw>
                </a:effectLst>
                <a:latin typeface="Times New Roman" pitchFamily="18" charset="0"/>
                <a:cs typeface="Times New Roman" pitchFamily="18" charset="0"/>
              </a:rPr>
              <a:t>ЩО ПЕРЕМІЩУЮТЬСЯ НА ІНВАЛІДНИХ ВІЗКАХ</a:t>
            </a:r>
          </a:p>
        </p:txBody>
      </p:sp>
    </p:spTree>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7577</TotalTime>
  <Words>993</Words>
  <Application>Microsoft Office PowerPoint</Application>
  <PresentationFormat>Произвольный</PresentationFormat>
  <Paragraphs>232</Paragraphs>
  <Slides>22</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22</vt:i4>
      </vt:variant>
    </vt:vector>
  </HeadingPairs>
  <TitlesOfParts>
    <vt:vector size="26" baseType="lpstr">
      <vt:lpstr>Arial</vt:lpstr>
      <vt:lpstr>Tahoma</vt:lpstr>
      <vt:lpstr>Times New Roman</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Yustas</dc:creator>
  <cp:lastModifiedBy>Пользователь</cp:lastModifiedBy>
  <cp:revision>695</cp:revision>
  <cp:lastPrinted>1601-01-01T00:00:00Z</cp:lastPrinted>
  <dcterms:created xsi:type="dcterms:W3CDTF">2013-01-28T12:47:12Z</dcterms:created>
  <dcterms:modified xsi:type="dcterms:W3CDTF">2019-10-17T12:33:25Z</dcterms:modified>
</cp:coreProperties>
</file>