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79" r:id="rId9"/>
    <p:sldId id="266" r:id="rId10"/>
    <p:sldId id="295" r:id="rId11"/>
    <p:sldId id="296" r:id="rId12"/>
    <p:sldId id="273" r:id="rId13"/>
    <p:sldId id="272" r:id="rId14"/>
    <p:sldId id="276" r:id="rId15"/>
    <p:sldId id="289" r:id="rId16"/>
    <p:sldId id="290" r:id="rId17"/>
    <p:sldId id="291" r:id="rId18"/>
    <p:sldId id="292" r:id="rId19"/>
    <p:sldId id="270" r:id="rId20"/>
    <p:sldId id="288" r:id="rId21"/>
    <p:sldId id="281" r:id="rId22"/>
    <p:sldId id="286" r:id="rId23"/>
    <p:sldId id="268" r:id="rId24"/>
    <p:sldId id="297" r:id="rId25"/>
    <p:sldId id="298" r:id="rId26"/>
    <p:sldId id="285" r:id="rId27"/>
    <p:sldId id="287" r:id="rId28"/>
    <p:sldId id="293" r:id="rId29"/>
    <p:sldId id="302" r:id="rId30"/>
    <p:sldId id="299" r:id="rId31"/>
    <p:sldId id="300" r:id="rId32"/>
    <p:sldId id="301" r:id="rId33"/>
    <p:sldId id="304" r:id="rId34"/>
    <p:sldId id="303" r:id="rId35"/>
    <p:sldId id="271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8A8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0059" autoAdjust="0"/>
  </p:normalViewPr>
  <p:slideViewPr>
    <p:cSldViewPr>
      <p:cViewPr>
        <p:scale>
          <a:sx n="100" d="100"/>
          <a:sy n="100" d="100"/>
        </p:scale>
        <p:origin x="-207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3CC87-1217-4D48-B7FF-B4F87424B742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DA8BF-2993-412F-9DB8-DB10F67868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806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BB604-6F1E-4641-B8D7-71B23CED6FFE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tr-TR" altLang="tr-T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2016 yılında 500 adet üretimi yapıldı.</a:t>
            </a:r>
          </a:p>
          <a:p>
            <a:r>
              <a:rPr lang="tr-TR" altLang="tr-T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BOJİ TİPİ: Y25Lsd(f)-KC1</a:t>
            </a:r>
          </a:p>
          <a:p>
            <a:r>
              <a:rPr lang="tr-TR" altLang="tr-T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CFCB Kompakt Fren Sistemi</a:t>
            </a:r>
            <a:endParaRPr lang="tr-TR" altLang="tr-TR" dirty="0">
              <a:solidFill>
                <a:schemeClr val="tx1"/>
              </a:solidFill>
              <a:latin typeface="+mn-lt"/>
              <a:cs typeface="+mn-cs"/>
            </a:endParaRPr>
          </a:p>
          <a:p>
            <a:r>
              <a:rPr lang="tr-TR" altLang="tr-TR" dirty="0" smtClean="0">
                <a:solidFill>
                  <a:srgbClr val="FF0000"/>
                </a:solidFill>
                <a:latin typeface="+mn-lt"/>
                <a:cs typeface="+mn-cs"/>
              </a:rPr>
              <a:t>Vagon</a:t>
            </a:r>
            <a:r>
              <a:rPr lang="tr-TR" altLang="tr-TR" baseline="0" dirty="0" smtClean="0">
                <a:solidFill>
                  <a:srgbClr val="FF0000"/>
                </a:solidFill>
                <a:latin typeface="+mn-lt"/>
                <a:cs typeface="+mn-cs"/>
              </a:rPr>
              <a:t> boyu düzeltilecek.</a:t>
            </a:r>
            <a:endParaRPr lang="tr-TR" altLang="tr-TR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1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tr-TR" altLang="tr-T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2016 yılında 200 adet üretimi tamamlanmış ve teslim edilmiştir.</a:t>
            </a:r>
          </a:p>
          <a:p>
            <a:r>
              <a:rPr lang="tr-TR" altLang="tr-T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BOJİ TİPİ: Y25Lsd(f)-KC1</a:t>
            </a:r>
          </a:p>
          <a:p>
            <a:r>
              <a:rPr lang="tr-TR" altLang="tr-T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IBB10 Kompakt Fren Sistemi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11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BOJİ TİPİ: Y25Lsd(f)-KC1</a:t>
            </a:r>
          </a:p>
          <a:p>
            <a:r>
              <a:rPr lang="tr-TR" dirty="0" smtClean="0"/>
              <a:t>Frenleme </a:t>
            </a:r>
            <a:r>
              <a:rPr lang="tr-TR" dirty="0" err="1" smtClean="0"/>
              <a:t>Rejimi:’S</a:t>
            </a:r>
            <a:r>
              <a:rPr lang="tr-TR" dirty="0" smtClean="0"/>
              <a:t>’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11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79264">
              <a:spcAft>
                <a:spcPts val="677"/>
              </a:spcAft>
              <a:defRPr/>
            </a:pP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BOJİ TİPİ: Y25Ls1-K                                                                                                                                         </a:t>
            </a:r>
          </a:p>
          <a:p>
            <a:pPr defTabSz="1379264" eaLnBrk="1" fontAlgn="auto" hangingPunct="1">
              <a:spcBef>
                <a:spcPts val="0"/>
              </a:spcBef>
              <a:spcAft>
                <a:spcPts val="677"/>
              </a:spcAft>
              <a:defRPr/>
            </a:pP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TANK TİPİ: L4BH</a:t>
            </a:r>
          </a:p>
          <a:p>
            <a:pPr defTabSz="1379264" eaLnBrk="1" fontAlgn="auto" hangingPunct="1">
              <a:spcBef>
                <a:spcPts val="0"/>
              </a:spcBef>
              <a:spcAft>
                <a:spcPts val="677"/>
              </a:spcAft>
              <a:defRPr/>
            </a:pP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FRENLEME REJİMİ: ‘s’</a:t>
            </a:r>
          </a:p>
          <a:p>
            <a:pPr defTabSz="1379264">
              <a:spcBef>
                <a:spcPts val="677"/>
              </a:spcBef>
              <a:spcAft>
                <a:spcPts val="677"/>
              </a:spcAft>
              <a:buFont typeface="Wingdings 2" pitchFamily="18" charset="2"/>
              <a:buNone/>
              <a:defRPr/>
            </a:pPr>
            <a:r>
              <a:rPr lang="tr-TR" b="1" kern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Zacens</a:t>
            </a:r>
            <a:r>
              <a:rPr lang="tr-TR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VAGONU PROJE DURUMU</a:t>
            </a:r>
          </a:p>
          <a:p>
            <a:pPr defTabSz="1379264">
              <a:spcBef>
                <a:spcPts val="677"/>
              </a:spcBef>
              <a:spcAft>
                <a:spcPts val="677"/>
              </a:spcAft>
              <a:defRPr/>
            </a:pPr>
            <a:r>
              <a:rPr lang="tr-TR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Proje tamamlandı, </a:t>
            </a:r>
          </a:p>
          <a:p>
            <a:pPr defTabSz="1379264" eaLnBrk="1" fontAlgn="auto" hangingPunct="1">
              <a:spcBef>
                <a:spcPts val="0"/>
              </a:spcBef>
              <a:spcAft>
                <a:spcPts val="677"/>
              </a:spcAft>
              <a:defRPr/>
            </a:pPr>
            <a:r>
              <a:rPr lang="tr-TR" sz="700" b="1" kern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Internally</a:t>
            </a: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700" b="1" kern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heated</a:t>
            </a: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700" b="1" kern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700" b="1" kern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700" b="1" kern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bottom</a:t>
            </a: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379264" eaLnBrk="1" fontAlgn="auto" hangingPunct="1">
              <a:spcBef>
                <a:spcPts val="0"/>
              </a:spcBef>
              <a:spcAft>
                <a:spcPts val="677"/>
              </a:spcAft>
              <a:defRPr/>
            </a:pPr>
            <a:r>
              <a:rPr lang="tr-TR" sz="700" b="1" kern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Insulated</a:t>
            </a: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379264">
              <a:spcAft>
                <a:spcPts val="677"/>
              </a:spcAft>
              <a:defRPr/>
            </a:pPr>
            <a:endParaRPr lang="tr-TR" sz="1400" b="1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565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79264">
              <a:spcAft>
                <a:spcPts val="677"/>
              </a:spcAft>
              <a:defRPr/>
            </a:pPr>
            <a:r>
              <a:rPr lang="tr-TR" sz="7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BOJİ TİPİ: Y25Lsdi(f)-KC1 (H tipi)                                                                                                                                         </a:t>
            </a:r>
          </a:p>
          <a:p>
            <a:pPr defTabSz="1379264">
              <a:spcAft>
                <a:spcPts val="677"/>
              </a:spcAft>
              <a:defRPr/>
            </a:pPr>
            <a:r>
              <a:rPr lang="tr-TR" sz="7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</a:t>
            </a:r>
            <a:endParaRPr lang="tr-TR" sz="700" b="1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379264" eaLnBrk="1" fontAlgn="auto" hangingPunct="1">
              <a:spcBef>
                <a:spcPts val="0"/>
              </a:spcBef>
              <a:spcAft>
                <a:spcPts val="677"/>
              </a:spcAft>
              <a:defRPr/>
            </a:pPr>
            <a:endParaRPr lang="tr-TR" sz="700" b="1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379264">
              <a:spcAft>
                <a:spcPts val="677"/>
              </a:spcAft>
              <a:defRPr/>
            </a:pPr>
            <a:endParaRPr lang="tr-TR" sz="1400" b="1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5656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803866-64FA-4C00-A222-8337954CFCF5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803866-64FA-4C00-A222-8337954CFCF5}" type="slidenum">
              <a:rPr lang="tr-TR" smtClean="0"/>
              <a:pPr>
                <a:defRPr/>
              </a:pPr>
              <a:t>31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803866-64FA-4C00-A222-8337954CFCF5}" type="slidenum">
              <a:rPr lang="tr-TR" smtClean="0"/>
              <a:pPr>
                <a:defRPr/>
              </a:pPr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F387CC-7170-4A17-89AE-94C3908F861C}" type="slidenum">
              <a:rPr lang="tr-TR" smtClean="0"/>
              <a:pPr>
                <a:defRPr/>
              </a:pPr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5232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2D126-1795-48B1-B6B0-02EB30DB465F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579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End</a:t>
            </a:r>
            <a:r>
              <a:rPr lang="tr-TR" dirty="0" smtClean="0"/>
              <a:t> of May 2018 : 870 </a:t>
            </a:r>
            <a:r>
              <a:rPr lang="tr-TR" dirty="0" err="1" smtClean="0"/>
              <a:t>blue</a:t>
            </a:r>
            <a:r>
              <a:rPr lang="tr-TR" dirty="0" smtClean="0"/>
              <a:t> </a:t>
            </a:r>
            <a:r>
              <a:rPr lang="tr-TR" dirty="0" err="1" smtClean="0"/>
              <a:t>collar</a:t>
            </a:r>
            <a:r>
              <a:rPr lang="tr-TR" dirty="0" smtClean="0"/>
              <a:t>, 330 </a:t>
            </a:r>
            <a:r>
              <a:rPr lang="tr-TR" dirty="0" err="1" smtClean="0"/>
              <a:t>white</a:t>
            </a:r>
            <a:r>
              <a:rPr lang="tr-TR" dirty="0" smtClean="0"/>
              <a:t> </a:t>
            </a:r>
            <a:r>
              <a:rPr lang="tr-TR" dirty="0" err="1" smtClean="0"/>
              <a:t>collar</a:t>
            </a:r>
            <a:r>
              <a:rPr lang="tr-TR" dirty="0" smtClean="0"/>
              <a:t> </a:t>
            </a:r>
            <a:r>
              <a:rPr lang="tr-TR" dirty="0" err="1" smtClean="0"/>
              <a:t>workers</a:t>
            </a:r>
            <a:r>
              <a:rPr lang="tr-TR" dirty="0" smtClean="0"/>
              <a:t>,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round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up</a:t>
            </a:r>
            <a:r>
              <a:rPr lang="tr-TR" baseline="0" dirty="0" smtClean="0"/>
              <a:t> </a:t>
            </a:r>
            <a:r>
              <a:rPr lang="tr-TR" baseline="0" dirty="0" err="1" smtClean="0"/>
              <a:t>or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down</a:t>
            </a:r>
            <a:endParaRPr lang="tr-TR" baseline="0" dirty="0" smtClean="0"/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TCDD has 4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Affiliated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TÜLOMSAŞ, TÜDEMSAŞ, TÜVASAŞ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TCDD Taşımacılık A.Ş.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16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b="1" dirty="0" err="1" smtClean="0">
                <a:solidFill>
                  <a:srgbClr val="FF0000"/>
                </a:solidFill>
              </a:rPr>
              <a:t>History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with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milestones</a:t>
            </a:r>
            <a:endParaRPr lang="tr-TR" altLang="tr-TR" b="1" dirty="0" smtClean="0">
              <a:solidFill>
                <a:srgbClr val="FF0000"/>
              </a:solidFill>
            </a:endParaRPr>
          </a:p>
          <a:p>
            <a:r>
              <a:rPr lang="tr-TR" altLang="tr-TR" b="1" dirty="0" smtClean="0">
                <a:solidFill>
                  <a:srgbClr val="FF0000"/>
                </a:solidFill>
              </a:rPr>
              <a:t>1934-Foundation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work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started</a:t>
            </a:r>
            <a:r>
              <a:rPr lang="tr-TR" alt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altLang="tr-TR" b="1" dirty="0" smtClean="0">
                <a:solidFill>
                  <a:srgbClr val="FF0000"/>
                </a:solidFill>
              </a:rPr>
              <a:t>1953-First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party</a:t>
            </a:r>
            <a:r>
              <a:rPr lang="tr-TR" altLang="tr-TR" b="1" dirty="0" smtClean="0">
                <a:solidFill>
                  <a:srgbClr val="FF0000"/>
                </a:solidFill>
              </a:rPr>
              <a:t> of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freight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wagons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were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produced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and</a:t>
            </a:r>
            <a:r>
              <a:rPr lang="tr-TR" altLang="tr-TR" b="1" baseline="0" dirty="0" smtClean="0">
                <a:solidFill>
                  <a:srgbClr val="FF0000"/>
                </a:solidFill>
              </a:rPr>
              <a:t> put </a:t>
            </a:r>
            <a:r>
              <a:rPr lang="tr-TR" altLang="tr-TR" b="1" baseline="0" dirty="0" err="1" smtClean="0">
                <a:solidFill>
                  <a:srgbClr val="FF0000"/>
                </a:solidFill>
              </a:rPr>
              <a:t>into</a:t>
            </a:r>
            <a:r>
              <a:rPr lang="tr-TR" altLang="tr-TR" b="1" baseline="0" dirty="0" smtClean="0">
                <a:solidFill>
                  <a:srgbClr val="FF0000"/>
                </a:solidFill>
              </a:rPr>
              <a:t> service.</a:t>
            </a:r>
            <a:endParaRPr lang="tr-TR" altLang="tr-TR" dirty="0" smtClean="0">
              <a:solidFill>
                <a:srgbClr val="FF0000"/>
              </a:solidFill>
            </a:endParaRPr>
          </a:p>
          <a:p>
            <a:r>
              <a:rPr lang="tr-TR" altLang="tr-TR" b="1" dirty="0" smtClean="0">
                <a:solidFill>
                  <a:srgbClr val="FF0000"/>
                </a:solidFill>
              </a:rPr>
              <a:t>1958-Name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was</a:t>
            </a:r>
            <a:r>
              <a:rPr lang="tr-TR" altLang="tr-TR" b="1" baseline="0" dirty="0" smtClean="0">
                <a:solidFill>
                  <a:srgbClr val="FF0000"/>
                </a:solidFill>
              </a:rPr>
              <a:t> </a:t>
            </a:r>
            <a:r>
              <a:rPr lang="tr-TR" altLang="tr-TR" b="1" baseline="0" dirty="0" err="1" smtClean="0">
                <a:solidFill>
                  <a:srgbClr val="FF0000"/>
                </a:solidFill>
              </a:rPr>
              <a:t>changed</a:t>
            </a:r>
            <a:r>
              <a:rPr lang="tr-TR" altLang="tr-TR" b="1" baseline="0" dirty="0" smtClean="0">
                <a:solidFill>
                  <a:srgbClr val="FF0000"/>
                </a:solidFill>
              </a:rPr>
              <a:t> as «</a:t>
            </a:r>
            <a:r>
              <a:rPr lang="tr-TR" altLang="tr-TR" dirty="0" smtClean="0">
                <a:solidFill>
                  <a:srgbClr val="FF0000"/>
                </a:solidFill>
              </a:rPr>
              <a:t>Sivas </a:t>
            </a:r>
            <a:r>
              <a:rPr lang="tr-TR" altLang="tr-TR" dirty="0" err="1" smtClean="0">
                <a:solidFill>
                  <a:srgbClr val="FF0000"/>
                </a:solidFill>
              </a:rPr>
              <a:t>Railway</a:t>
            </a:r>
            <a:r>
              <a:rPr lang="tr-TR" altLang="tr-TR" dirty="0" smtClean="0">
                <a:solidFill>
                  <a:srgbClr val="FF0000"/>
                </a:solidFill>
              </a:rPr>
              <a:t> </a:t>
            </a:r>
            <a:r>
              <a:rPr lang="tr-TR" altLang="tr-TR" dirty="0" err="1" smtClean="0">
                <a:solidFill>
                  <a:srgbClr val="FF0000"/>
                </a:solidFill>
              </a:rPr>
              <a:t>Factories</a:t>
            </a:r>
            <a:r>
              <a:rPr lang="tr-TR" altLang="tr-TR" smtClean="0">
                <a:solidFill>
                  <a:srgbClr val="FF0000"/>
                </a:solidFill>
              </a:rPr>
              <a:t>» </a:t>
            </a:r>
            <a:endParaRPr lang="tr-TR" altLang="tr-TR" dirty="0" smtClean="0">
              <a:solidFill>
                <a:srgbClr val="FF0000"/>
              </a:solidFill>
            </a:endParaRPr>
          </a:p>
          <a:p>
            <a:r>
              <a:rPr lang="tr-TR" altLang="tr-TR" b="1" dirty="0" smtClean="0">
                <a:solidFill>
                  <a:srgbClr val="FF0000"/>
                </a:solidFill>
              </a:rPr>
              <a:t>2002-2003-</a:t>
            </a:r>
            <a:r>
              <a:rPr lang="tr-TR" altLang="tr-TR" dirty="0" smtClean="0">
                <a:solidFill>
                  <a:srgbClr val="FF0000"/>
                </a:solidFill>
              </a:rPr>
              <a:t> 240 </a:t>
            </a:r>
            <a:r>
              <a:rPr lang="tr-TR" altLang="tr-TR" dirty="0" err="1" smtClean="0">
                <a:solidFill>
                  <a:srgbClr val="FF0000"/>
                </a:solidFill>
              </a:rPr>
              <a:t>pcs</a:t>
            </a:r>
            <a:r>
              <a:rPr lang="tr-TR" altLang="tr-TR" dirty="0" smtClean="0">
                <a:solidFill>
                  <a:srgbClr val="FF0000"/>
                </a:solidFill>
              </a:rPr>
              <a:t> of </a:t>
            </a:r>
            <a:r>
              <a:rPr lang="tr-TR" altLang="tr-TR" dirty="0" err="1" smtClean="0">
                <a:solidFill>
                  <a:srgbClr val="FF0000"/>
                </a:solidFill>
              </a:rPr>
              <a:t>Petroleum</a:t>
            </a:r>
            <a:r>
              <a:rPr lang="tr-TR" altLang="tr-TR" dirty="0" smtClean="0">
                <a:solidFill>
                  <a:srgbClr val="FF0000"/>
                </a:solidFill>
              </a:rPr>
              <a:t> </a:t>
            </a:r>
            <a:r>
              <a:rPr lang="tr-TR" altLang="tr-TR" dirty="0" err="1" smtClean="0">
                <a:solidFill>
                  <a:srgbClr val="FF0000"/>
                </a:solidFill>
              </a:rPr>
              <a:t>Products</a:t>
            </a:r>
            <a:r>
              <a:rPr lang="tr-TR" altLang="tr-TR" baseline="0" dirty="0" smtClean="0">
                <a:solidFill>
                  <a:srgbClr val="FF0000"/>
                </a:solidFill>
              </a:rPr>
              <a:t> </a:t>
            </a:r>
            <a:r>
              <a:rPr lang="tr-TR" altLang="tr-TR" baseline="0" dirty="0" err="1" smtClean="0">
                <a:solidFill>
                  <a:srgbClr val="FF0000"/>
                </a:solidFill>
              </a:rPr>
              <a:t>Carrying</a:t>
            </a:r>
            <a:r>
              <a:rPr lang="tr-TR" altLang="tr-TR" baseline="0" dirty="0" smtClean="0">
                <a:solidFill>
                  <a:srgbClr val="FF0000"/>
                </a:solidFill>
              </a:rPr>
              <a:t> </a:t>
            </a:r>
            <a:r>
              <a:rPr lang="tr-TR" altLang="tr-TR" baseline="0" dirty="0" err="1" smtClean="0">
                <a:solidFill>
                  <a:srgbClr val="FF0000"/>
                </a:solidFill>
              </a:rPr>
              <a:t>Wagons</a:t>
            </a:r>
            <a:r>
              <a:rPr lang="tr-TR" altLang="tr-TR" baseline="0" dirty="0" smtClean="0">
                <a:solidFill>
                  <a:srgbClr val="FF0000"/>
                </a:solidFill>
              </a:rPr>
              <a:t> </a:t>
            </a:r>
            <a:r>
              <a:rPr lang="tr-TR" altLang="tr-TR" baseline="0" dirty="0" err="1" smtClean="0">
                <a:solidFill>
                  <a:srgbClr val="FF0000"/>
                </a:solidFill>
              </a:rPr>
              <a:t>were</a:t>
            </a:r>
            <a:r>
              <a:rPr lang="tr-TR" altLang="tr-TR" baseline="0" dirty="0" smtClean="0">
                <a:solidFill>
                  <a:srgbClr val="FF0000"/>
                </a:solidFill>
              </a:rPr>
              <a:t> </a:t>
            </a:r>
            <a:r>
              <a:rPr lang="tr-TR" altLang="tr-TR" baseline="0" dirty="0" err="1" smtClean="0">
                <a:solidFill>
                  <a:srgbClr val="FF0000"/>
                </a:solidFill>
              </a:rPr>
              <a:t>exported</a:t>
            </a:r>
            <a:r>
              <a:rPr lang="tr-TR" altLang="tr-TR" baseline="0" dirty="0" smtClean="0">
                <a:solidFill>
                  <a:srgbClr val="FF0000"/>
                </a:solidFill>
              </a:rPr>
              <a:t> </a:t>
            </a:r>
            <a:r>
              <a:rPr lang="tr-TR" altLang="tr-TR" baseline="0" dirty="0" err="1" smtClean="0">
                <a:solidFill>
                  <a:srgbClr val="FF0000"/>
                </a:solidFill>
              </a:rPr>
              <a:t>to</a:t>
            </a:r>
            <a:r>
              <a:rPr lang="tr-TR" altLang="tr-TR" baseline="0" dirty="0" smtClean="0">
                <a:solidFill>
                  <a:srgbClr val="FF0000"/>
                </a:solidFill>
              </a:rPr>
              <a:t> </a:t>
            </a:r>
            <a:r>
              <a:rPr lang="tr-TR" altLang="tr-TR" baseline="0" dirty="0" err="1" smtClean="0">
                <a:solidFill>
                  <a:srgbClr val="FF0000"/>
                </a:solidFill>
              </a:rPr>
              <a:t>Iraq</a:t>
            </a:r>
            <a:r>
              <a:rPr lang="tr-TR" altLang="tr-TR" dirty="0" smtClean="0">
                <a:solidFill>
                  <a:srgbClr val="FF0000"/>
                </a:solidFill>
              </a:rPr>
              <a:t>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8615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Bogie</a:t>
            </a:r>
            <a:r>
              <a:rPr lang="tr-TR" dirty="0" smtClean="0"/>
              <a:t> </a:t>
            </a:r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semi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automatic</a:t>
            </a:r>
            <a:r>
              <a:rPr lang="tr-TR" baseline="0" dirty="0" smtClean="0"/>
              <a:t> robot </a:t>
            </a:r>
            <a:r>
              <a:rPr lang="tr-TR" baseline="0" dirty="0" err="1" smtClean="0"/>
              <a:t>welding</a:t>
            </a:r>
            <a:r>
              <a:rPr lang="tr-TR" baseline="0" dirty="0" smtClean="0"/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549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Periodical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maintenance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each</a:t>
            </a:r>
            <a:r>
              <a:rPr lang="tr-TR" baseline="0" dirty="0" smtClean="0"/>
              <a:t> 5-6 </a:t>
            </a:r>
            <a:r>
              <a:rPr lang="tr-TR" baseline="0" dirty="0" err="1" smtClean="0"/>
              <a:t>years</a:t>
            </a:r>
            <a:endParaRPr lang="tr-TR" baseline="0" dirty="0" smtClean="0"/>
          </a:p>
          <a:p>
            <a:r>
              <a:rPr lang="tr-TR" baseline="0" dirty="0" smtClean="0"/>
              <a:t>New </a:t>
            </a:r>
            <a:r>
              <a:rPr lang="tr-TR" baseline="0" dirty="0" err="1" smtClean="0"/>
              <a:t>investments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for</a:t>
            </a:r>
            <a:r>
              <a:rPr lang="tr-TR" baseline="0" dirty="0" smtClean="0"/>
              <a:t> ECM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5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So</a:t>
            </a:r>
            <a:r>
              <a:rPr lang="tr-TR" dirty="0" smtClean="0"/>
              <a:t> far, </a:t>
            </a:r>
            <a:r>
              <a:rPr lang="tr-TR" dirty="0" err="1" smtClean="0"/>
              <a:t>until</a:t>
            </a:r>
            <a:r>
              <a:rPr lang="tr-TR" dirty="0" smtClean="0"/>
              <a:t> </a:t>
            </a:r>
            <a:r>
              <a:rPr lang="tr-TR" dirty="0" err="1" smtClean="0"/>
              <a:t>now</a:t>
            </a:r>
            <a:r>
              <a:rPr lang="tr-TR" dirty="0" smtClean="0"/>
              <a:t>,</a:t>
            </a:r>
          </a:p>
          <a:p>
            <a:r>
              <a:rPr lang="tr-TR" dirty="0" smtClean="0"/>
              <a:t>22483 </a:t>
            </a:r>
            <a:r>
              <a:rPr lang="tr-TR" dirty="0" err="1" smtClean="0"/>
              <a:t>pcs</a:t>
            </a:r>
            <a:r>
              <a:rPr lang="tr-TR" dirty="0" smtClean="0"/>
              <a:t> ;     2019-1953=66---------22000/66=333</a:t>
            </a:r>
            <a:endParaRPr lang="tr-TR" dirty="0" smtClean="0"/>
          </a:p>
          <a:p>
            <a:r>
              <a:rPr lang="tr-TR" dirty="0" smtClean="0"/>
              <a:t>349 890 </a:t>
            </a:r>
            <a:r>
              <a:rPr lang="tr-TR" dirty="0" err="1" smtClean="0"/>
              <a:t>pcs</a:t>
            </a:r>
            <a:r>
              <a:rPr lang="tr-TR" dirty="0" smtClean="0"/>
              <a:t>;   2019-1939=80---------350000/80=4375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446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Approximately</a:t>
            </a:r>
            <a:r>
              <a:rPr lang="tr-TR" dirty="0" smtClean="0"/>
              <a:t> 750 </a:t>
            </a:r>
            <a:r>
              <a:rPr lang="tr-TR" dirty="0" err="1" smtClean="0"/>
              <a:t>wagons</a:t>
            </a:r>
            <a:r>
              <a:rPr lang="tr-TR" dirty="0" smtClean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760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Depending</a:t>
            </a:r>
            <a:r>
              <a:rPr lang="tr-TR" dirty="0" smtClean="0"/>
              <a:t> on </a:t>
            </a:r>
            <a:r>
              <a:rPr lang="tr-TR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type</a:t>
            </a:r>
            <a:r>
              <a:rPr lang="tr-TR" baseline="0" dirty="0" smtClean="0"/>
              <a:t> of </a:t>
            </a:r>
            <a:r>
              <a:rPr lang="tr-TR" baseline="0" dirty="0" err="1" smtClean="0"/>
              <a:t>product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to</a:t>
            </a:r>
            <a:r>
              <a:rPr lang="tr-TR" baseline="0" dirty="0" smtClean="0"/>
              <a:t> transport</a:t>
            </a:r>
          </a:p>
          <a:p>
            <a:r>
              <a:rPr lang="tr-TR" baseline="0" dirty="0" err="1" smtClean="0"/>
              <a:t>iron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ore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minerals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flat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wagon,containers,cereals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granular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grains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wheat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household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goods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refrigerators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washing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machines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light</a:t>
            </a:r>
            <a:r>
              <a:rPr lang="tr-TR" baseline="0" dirty="0" smtClean="0"/>
              <a:t>/</a:t>
            </a:r>
            <a:r>
              <a:rPr lang="tr-TR" baseline="0" dirty="0" err="1" smtClean="0"/>
              <a:t>heavy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petroleum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products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32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 smtClean="0">
                <a:solidFill>
                  <a:srgbClr val="FF0000"/>
                </a:solidFill>
              </a:rPr>
              <a:t>Draft</a:t>
            </a:r>
            <a:r>
              <a:rPr lang="tr-TR" sz="1200" b="1" baseline="0" dirty="0" smtClean="0">
                <a:solidFill>
                  <a:srgbClr val="FF0000"/>
                </a:solidFill>
              </a:rPr>
              <a:t> Gear/</a:t>
            </a:r>
            <a:r>
              <a:rPr lang="tr-TR" sz="1200" b="1" dirty="0" smtClean="0">
                <a:solidFill>
                  <a:srgbClr val="FF0000"/>
                </a:solidFill>
              </a:rPr>
              <a:t>Draw </a:t>
            </a:r>
            <a:r>
              <a:rPr lang="tr-TR" sz="1200" b="1" dirty="0" smtClean="0">
                <a:solidFill>
                  <a:srgbClr val="FF0000"/>
                </a:solidFill>
              </a:rPr>
              <a:t>Gear + Draw </a:t>
            </a:r>
            <a:r>
              <a:rPr lang="tr-TR" sz="1200" b="1" dirty="0" err="1" smtClean="0">
                <a:solidFill>
                  <a:srgbClr val="FF0000"/>
                </a:solidFill>
              </a:rPr>
              <a:t>Hook</a:t>
            </a:r>
            <a:r>
              <a:rPr lang="tr-TR" sz="1200" b="1" dirty="0" smtClean="0">
                <a:solidFill>
                  <a:srgbClr val="FF0000"/>
                </a:solidFill>
              </a:rPr>
              <a:t> + </a:t>
            </a:r>
            <a:r>
              <a:rPr lang="tr-TR" sz="1200" b="1" dirty="0" err="1" smtClean="0">
                <a:solidFill>
                  <a:srgbClr val="FF0000"/>
                </a:solidFill>
              </a:rPr>
              <a:t>Screw</a:t>
            </a:r>
            <a:r>
              <a:rPr lang="tr-TR" sz="1200" b="1" baseline="0" dirty="0" smtClean="0">
                <a:solidFill>
                  <a:srgbClr val="FF0000"/>
                </a:solidFill>
              </a:rPr>
              <a:t> </a:t>
            </a:r>
            <a:r>
              <a:rPr lang="tr-TR" sz="1200" b="1" baseline="0" dirty="0" err="1" smtClean="0">
                <a:solidFill>
                  <a:srgbClr val="FF0000"/>
                </a:solidFill>
              </a:rPr>
              <a:t>Coupling</a:t>
            </a:r>
            <a:r>
              <a:rPr lang="tr-TR" sz="1200" b="1" baseline="0" dirty="0" smtClean="0">
                <a:solidFill>
                  <a:srgbClr val="FF0000"/>
                </a:solidFill>
              </a:rPr>
              <a:t>= </a:t>
            </a:r>
            <a:r>
              <a:rPr lang="tr-TR" sz="1200" b="1" baseline="0" dirty="0" err="1" smtClean="0">
                <a:solidFill>
                  <a:srgbClr val="FF0000"/>
                </a:solidFill>
              </a:rPr>
              <a:t>Screw</a:t>
            </a:r>
            <a:r>
              <a:rPr lang="tr-TR" sz="1200" b="1" baseline="0" dirty="0" smtClean="0">
                <a:solidFill>
                  <a:srgbClr val="FF0000"/>
                </a:solidFill>
              </a:rPr>
              <a:t> </a:t>
            </a:r>
            <a:r>
              <a:rPr lang="tr-TR" sz="1200" b="1" baseline="0" dirty="0" err="1" smtClean="0">
                <a:solidFill>
                  <a:srgbClr val="FF0000"/>
                </a:solidFill>
              </a:rPr>
              <a:t>Coupling</a:t>
            </a:r>
            <a:r>
              <a:rPr lang="tr-TR" sz="1200" b="1" baseline="0" dirty="0" smtClean="0">
                <a:solidFill>
                  <a:srgbClr val="FF0000"/>
                </a:solidFill>
              </a:rPr>
              <a:t> </a:t>
            </a:r>
            <a:r>
              <a:rPr lang="tr-TR" sz="1200" b="1" baseline="0" dirty="0" err="1" smtClean="0">
                <a:solidFill>
                  <a:srgbClr val="FF0000"/>
                </a:solidFill>
              </a:rPr>
              <a:t>System</a:t>
            </a:r>
            <a:r>
              <a:rPr lang="tr-TR" sz="1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tr-TR" sz="1200" b="1" dirty="0" smtClean="0">
                <a:solidFill>
                  <a:srgbClr val="FF0000"/>
                </a:solidFill>
              </a:rPr>
              <a:t>Yan yastık alt ve üst oturma parçaları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DA8BF-2993-412F-9DB8-DB10F678688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19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03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961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407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1"/>
          <p:cNvSpPr/>
          <p:nvPr userDrawn="1"/>
        </p:nvSpPr>
        <p:spPr>
          <a:xfrm>
            <a:off x="0" y="0"/>
            <a:ext cx="9144000" cy="98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74" tIns="51586" rIns="103174" bIns="51586" anchor="ctr"/>
          <a:lstStyle/>
          <a:p>
            <a:pPr algn="ctr" defTabSz="1031740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" name="Rectangle 10"/>
          <p:cNvSpPr/>
          <p:nvPr userDrawn="1"/>
        </p:nvSpPr>
        <p:spPr>
          <a:xfrm rot="5400000">
            <a:off x="4477678" y="-4477671"/>
            <a:ext cx="188642" cy="91439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74" tIns="51586" rIns="103174" bIns="51586" anchor="ctr"/>
          <a:lstStyle/>
          <a:p>
            <a:pPr algn="ctr" defTabSz="10317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Rectangle 10"/>
          <p:cNvSpPr/>
          <p:nvPr userDrawn="1"/>
        </p:nvSpPr>
        <p:spPr>
          <a:xfrm rot="5400000">
            <a:off x="4477680" y="2191687"/>
            <a:ext cx="188642" cy="91439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74" tIns="51586" rIns="103174" bIns="51586" anchor="ctr"/>
          <a:lstStyle/>
          <a:p>
            <a:pPr algn="ctr" defTabSz="10317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Rectangle 10"/>
          <p:cNvSpPr/>
          <p:nvPr userDrawn="1"/>
        </p:nvSpPr>
        <p:spPr>
          <a:xfrm rot="5400000">
            <a:off x="4535999" y="-3555267"/>
            <a:ext cx="72008" cy="9144000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74" tIns="51586" rIns="103174" bIns="51586" anchor="ctr"/>
          <a:lstStyle/>
          <a:p>
            <a:pPr algn="ctr" defTabSz="10317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6" name="Resim 13"/>
          <p:cNvPicPr>
            <a:picLocks noChangeAspect="1"/>
          </p:cNvPicPr>
          <p:nvPr userDrawn="1"/>
        </p:nvPicPr>
        <p:blipFill>
          <a:blip r:embed="rId2">
            <a:lum bright="-3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30" y="260290"/>
            <a:ext cx="1069789" cy="66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14"/>
          <p:cNvPicPr>
            <a:picLocks noChangeAspect="1"/>
          </p:cNvPicPr>
          <p:nvPr userDrawn="1"/>
        </p:nvPicPr>
        <p:blipFill>
          <a:blip r:embed="rId3" cstate="print">
            <a:lum bright="-30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5"/>
          <a:stretch>
            <a:fillRect/>
          </a:stretch>
        </p:blipFill>
        <p:spPr bwMode="auto">
          <a:xfrm>
            <a:off x="0" y="247593"/>
            <a:ext cx="971381" cy="6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16"/>
          <p:cNvPicPr>
            <a:picLocks noChangeAspect="1"/>
          </p:cNvPicPr>
          <p:nvPr userDrawn="1"/>
        </p:nvPicPr>
        <p:blipFill>
          <a:blip r:embed="rId4">
            <a:lum bright="-2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>
            <a:fillRect/>
          </a:stretch>
        </p:blipFill>
        <p:spPr bwMode="auto">
          <a:xfrm>
            <a:off x="8172619" y="257116"/>
            <a:ext cx="903130" cy="65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0 Yuvarlatılmış Dikdörtgen"/>
          <p:cNvSpPr/>
          <p:nvPr userDrawn="1"/>
        </p:nvSpPr>
        <p:spPr>
          <a:xfrm>
            <a:off x="8562111" y="6669365"/>
            <a:ext cx="581890" cy="164890"/>
          </a:xfrm>
          <a:prstGeom prst="round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3174" tIns="51586" rIns="103174" bIns="51586" anchor="ctr"/>
          <a:lstStyle/>
          <a:p>
            <a:pPr algn="ctr" defTabSz="1031740" fontAlgn="auto">
              <a:spcBef>
                <a:spcPts val="0"/>
              </a:spcBef>
              <a:spcAft>
                <a:spcPts val="0"/>
              </a:spcAft>
              <a:defRPr/>
            </a:pPr>
            <a:fld id="{C4A14D52-7EE6-437C-8BAF-174A5B3CDAD4}" type="slidenum">
              <a:rPr lang="en-US" sz="1400">
                <a:solidFill>
                  <a:schemeClr val="accent6">
                    <a:lumMod val="75000"/>
                  </a:schemeClr>
                </a:solidFill>
              </a:rPr>
              <a:pPr algn="ctr" defTabSz="103174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23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/>
          <p:nvPr userDrawn="1"/>
        </p:nvSpPr>
        <p:spPr>
          <a:xfrm rot="5400000">
            <a:off x="4477678" y="-4477675"/>
            <a:ext cx="188642" cy="91439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defTabSz="914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Rectangle 10"/>
          <p:cNvSpPr/>
          <p:nvPr userDrawn="1"/>
        </p:nvSpPr>
        <p:spPr>
          <a:xfrm rot="5400000">
            <a:off x="4477679" y="2191684"/>
            <a:ext cx="188642" cy="91439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defTabSz="914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Rectangle 10"/>
          <p:cNvSpPr/>
          <p:nvPr userDrawn="1"/>
        </p:nvSpPr>
        <p:spPr>
          <a:xfrm rot="5400000">
            <a:off x="4535996" y="-3555268"/>
            <a:ext cx="72008" cy="9144000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defTabSz="914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21 Yuvarlatılmış Dikdörtgen"/>
          <p:cNvSpPr/>
          <p:nvPr userDrawn="1"/>
        </p:nvSpPr>
        <p:spPr>
          <a:xfrm>
            <a:off x="8562110" y="6669364"/>
            <a:ext cx="581890" cy="164890"/>
          </a:xfrm>
          <a:prstGeom prst="round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defTabSz="914035" fontAlgn="auto">
              <a:spcBef>
                <a:spcPts val="0"/>
              </a:spcBef>
              <a:spcAft>
                <a:spcPts val="0"/>
              </a:spcAft>
              <a:defRPr/>
            </a:pPr>
            <a:fld id="{47AD6869-7C2D-4A99-A401-28A7F415D963}" type="slidenum">
              <a:rPr lang="en-US" sz="1200">
                <a:solidFill>
                  <a:schemeClr val="accent6">
                    <a:lumMod val="75000"/>
                  </a:schemeClr>
                </a:solidFill>
              </a:rPr>
              <a:pPr algn="ctr" defTabSz="91403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Resim 3" descr="D:\Users\TDS900493\Desktop\tüdemsaş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420"/>
            <a:ext cx="128755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TÃRKÄ°YE CUMHURÄ°YETÄ° ULAÅTIRMA VE ALTYAPI BAKANLIÄI Logo Vecto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62" y="150073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14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009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074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4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07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36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71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532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061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D63EB-35BF-4566-B5DF-039A02FA064D}" type="datetimeFigureOut">
              <a:rPr lang="tr-TR" smtClean="0"/>
              <a:t>14.10.2019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AE64F-BC8C-448B-97E5-A0F0CABAF7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03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3.wdp"/><Relationship Id="rId10" Type="http://schemas.microsoft.com/office/2007/relationships/hdphoto" Target="../media/hdphoto14.wdp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entek.com.tr/Upload/Document/document_a7c85b64daab4c228042e482e84c512f.bmp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2.tiff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23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zuhtucopur@yahoo.com" TargetMode="External"/><Relationship Id="rId2" Type="http://schemas.openxmlformats.org/officeDocument/2006/relationships/hyperlink" Target="mailto:zuhtucopur@tudemsas.gov.t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Sivas Türkiye Haritası ile ilgili görsel sonucu"/>
          <p:cNvSpPr>
            <a:spLocks noChangeAspect="1" noChangeArrowheads="1"/>
          </p:cNvSpPr>
          <p:nvPr/>
        </p:nvSpPr>
        <p:spPr bwMode="auto">
          <a:xfrm>
            <a:off x="155548" y="-144429"/>
            <a:ext cx="304747" cy="3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endParaRPr lang="tr-TR" alt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68" y="1681701"/>
            <a:ext cx="4006268" cy="234809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586494" y="4343400"/>
            <a:ext cx="4329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/>
              <a:t>TÜRKİYE </a:t>
            </a:r>
            <a:r>
              <a:rPr lang="tr-TR" sz="1600" b="1" dirty="0" smtClean="0"/>
              <a:t>DEMİRYOLU MAKİNALARI </a:t>
            </a:r>
            <a:r>
              <a:rPr lang="tr-TR" sz="1600" b="1" dirty="0"/>
              <a:t>SANAYİİ A.Ş.</a:t>
            </a:r>
          </a:p>
          <a:p>
            <a:r>
              <a:rPr lang="tr-TR" sz="1600" b="1" dirty="0" smtClean="0"/>
              <a:t>   </a:t>
            </a:r>
            <a:r>
              <a:rPr lang="en-US" sz="1600" b="1" dirty="0" smtClean="0"/>
              <a:t>TURKISH </a:t>
            </a:r>
            <a:r>
              <a:rPr lang="en-US" sz="1600" b="1" dirty="0"/>
              <a:t>RAILWAY MACHINES INDUSTRY INC.</a:t>
            </a:r>
            <a:endParaRPr lang="tr-TR" sz="16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5" b="98235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79141"/>
            <a:ext cx="1965707" cy="107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059" l="4167" r="955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9" y="4775775"/>
            <a:ext cx="2726647" cy="148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E:\Masaüstü\ARGE\Zacens\Zacens (1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10" b="98182" l="7355" r="97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36" y="5445358"/>
            <a:ext cx="2616307" cy="129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4" y="7936"/>
            <a:ext cx="1131786" cy="113178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0156" cy="10900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7059" l="2244" r="99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73" y="4775775"/>
            <a:ext cx="2871464" cy="156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209800" y="1149247"/>
            <a:ext cx="502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/>
              <a:t>Heart</a:t>
            </a:r>
            <a:r>
              <a:rPr lang="tr-TR" sz="2000" b="1" dirty="0" smtClean="0"/>
              <a:t> of </a:t>
            </a:r>
            <a:r>
              <a:rPr lang="tr-TR" sz="2000" b="1" dirty="0" err="1" smtClean="0"/>
              <a:t>Freight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Wagon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Production</a:t>
            </a:r>
            <a:r>
              <a:rPr lang="tr-TR" sz="2000" b="1" dirty="0" smtClean="0"/>
              <a:t> in </a:t>
            </a:r>
            <a:r>
              <a:rPr lang="tr-TR" sz="2000" b="1" dirty="0" err="1" smtClean="0"/>
              <a:t>Turkey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1985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713720" y="2259583"/>
            <a:ext cx="3352800" cy="1447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>OUTSOURCED WAGON PARTS</a:t>
            </a:r>
            <a:endParaRPr lang="tr-TR" sz="2000" dirty="0" smtClean="0"/>
          </a:p>
        </p:txBody>
      </p:sp>
      <p:cxnSp>
        <p:nvCxnSpPr>
          <p:cNvPr id="8" name="Düz Ok Bağlayıcısı 7"/>
          <p:cNvCxnSpPr>
            <a:stCxn id="6" idx="0"/>
          </p:cNvCxnSpPr>
          <p:nvPr/>
        </p:nvCxnSpPr>
        <p:spPr>
          <a:xfrm flipV="1">
            <a:off x="4390120" y="1637988"/>
            <a:ext cx="0" cy="6215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>
            <a:stCxn id="6" idx="5"/>
          </p:cNvCxnSpPr>
          <p:nvPr/>
        </p:nvCxnSpPr>
        <p:spPr>
          <a:xfrm>
            <a:off x="5575514" y="3495358"/>
            <a:ext cx="825286" cy="641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Metin kutusu 37"/>
          <p:cNvSpPr txBox="1"/>
          <p:nvPr/>
        </p:nvSpPr>
        <p:spPr>
          <a:xfrm>
            <a:off x="6553200" y="3916925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Roller </a:t>
            </a:r>
            <a:r>
              <a:rPr lang="tr-TR" b="1" dirty="0" err="1" smtClean="0"/>
              <a:t>Bearing</a:t>
            </a:r>
            <a:endParaRPr lang="tr-TR" b="1" dirty="0" smtClean="0"/>
          </a:p>
          <a:p>
            <a:endParaRPr lang="tr-TR" b="1" dirty="0"/>
          </a:p>
        </p:txBody>
      </p:sp>
      <p:sp>
        <p:nvSpPr>
          <p:cNvPr id="21" name="Dikdörtgen 20"/>
          <p:cNvSpPr/>
          <p:nvPr/>
        </p:nvSpPr>
        <p:spPr>
          <a:xfrm>
            <a:off x="3352801" y="45720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/>
              <a:t>Brake</a:t>
            </a:r>
            <a:r>
              <a:rPr lang="tr-TR" b="1" dirty="0" smtClean="0"/>
              <a:t> </a:t>
            </a:r>
            <a:r>
              <a:rPr lang="tr-TR" b="1" dirty="0" err="1" smtClean="0"/>
              <a:t>Shoe</a:t>
            </a:r>
            <a:r>
              <a:rPr lang="tr-TR" b="1" dirty="0" smtClean="0"/>
              <a:t> </a:t>
            </a:r>
            <a:r>
              <a:rPr lang="tr-TR" b="1" dirty="0" err="1" smtClean="0"/>
              <a:t>Holder</a:t>
            </a:r>
            <a:endParaRPr lang="tr-TR" b="1" dirty="0" smtClean="0"/>
          </a:p>
        </p:txBody>
      </p:sp>
      <p:cxnSp>
        <p:nvCxnSpPr>
          <p:cNvPr id="28" name="Düz Ok Bağlayıcısı 27"/>
          <p:cNvCxnSpPr>
            <a:stCxn id="6" idx="4"/>
          </p:cNvCxnSpPr>
          <p:nvPr/>
        </p:nvCxnSpPr>
        <p:spPr>
          <a:xfrm>
            <a:off x="4390120" y="3707383"/>
            <a:ext cx="0" cy="7884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Düz Ok Bağlayıcısı 38"/>
          <p:cNvCxnSpPr>
            <a:stCxn id="6" idx="1"/>
          </p:cNvCxnSpPr>
          <p:nvPr/>
        </p:nvCxnSpPr>
        <p:spPr>
          <a:xfrm flipH="1" flipV="1">
            <a:off x="2307996" y="2057400"/>
            <a:ext cx="896730" cy="4142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" b="93902" l="9626" r="94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07" y="271920"/>
            <a:ext cx="1784963" cy="1564792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2" b="96169" l="0" r="89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81" y="4648200"/>
            <a:ext cx="2976833" cy="20574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86" y="4343400"/>
            <a:ext cx="1835281" cy="1543658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524235" y="3750079"/>
            <a:ext cx="1536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/>
              <a:t>Helical</a:t>
            </a:r>
            <a:r>
              <a:rPr lang="tr-TR" b="1" dirty="0" smtClean="0"/>
              <a:t> Spring</a:t>
            </a:r>
          </a:p>
          <a:p>
            <a:endParaRPr lang="tr-TR" b="1" dirty="0"/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42" y="767105"/>
            <a:ext cx="1959956" cy="2156514"/>
          </a:xfrm>
          <a:prstGeom prst="rect">
            <a:avLst/>
          </a:prstGeom>
        </p:spPr>
      </p:pic>
      <p:sp>
        <p:nvSpPr>
          <p:cNvPr id="29" name="Dikdörtgen 28"/>
          <p:cNvSpPr/>
          <p:nvPr/>
        </p:nvSpPr>
        <p:spPr>
          <a:xfrm>
            <a:off x="3962400" y="0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/>
              <a:t>Buffer</a:t>
            </a:r>
            <a:endParaRPr lang="tr-TR" b="1" dirty="0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9" b="95630" l="9845" r="9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29" y="875491"/>
            <a:ext cx="2269850" cy="1524994"/>
          </a:xfrm>
          <a:prstGeom prst="rect">
            <a:avLst/>
          </a:prstGeom>
        </p:spPr>
      </p:pic>
      <p:sp>
        <p:nvSpPr>
          <p:cNvPr id="37" name="Dikdörtgen 36"/>
          <p:cNvSpPr/>
          <p:nvPr/>
        </p:nvSpPr>
        <p:spPr>
          <a:xfrm>
            <a:off x="303215" y="563389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Lenoir</a:t>
            </a:r>
            <a:r>
              <a:rPr lang="tr-TR" b="1" dirty="0" smtClean="0"/>
              <a:t> Link</a:t>
            </a:r>
            <a:endParaRPr lang="tr-TR" dirty="0"/>
          </a:p>
        </p:txBody>
      </p:sp>
      <p:cxnSp>
        <p:nvCxnSpPr>
          <p:cNvPr id="55" name="Düz Ok Bağlayıcısı 54"/>
          <p:cNvCxnSpPr>
            <a:stCxn id="6" idx="3"/>
          </p:cNvCxnSpPr>
          <p:nvPr/>
        </p:nvCxnSpPr>
        <p:spPr>
          <a:xfrm flipH="1">
            <a:off x="2307996" y="3495358"/>
            <a:ext cx="896730" cy="543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Düz Ok Bağlayıcısı 56"/>
          <p:cNvCxnSpPr>
            <a:stCxn id="6" idx="7"/>
          </p:cNvCxnSpPr>
          <p:nvPr/>
        </p:nvCxnSpPr>
        <p:spPr>
          <a:xfrm flipV="1">
            <a:off x="5575514" y="2038350"/>
            <a:ext cx="1234653" cy="433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Dikdörtgen 55"/>
          <p:cNvSpPr/>
          <p:nvPr/>
        </p:nvSpPr>
        <p:spPr>
          <a:xfrm>
            <a:off x="6477001" y="271920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altLang="tr-TR" b="1" dirty="0" smtClean="0"/>
          </a:p>
          <a:p>
            <a:r>
              <a:rPr lang="tr-TR" altLang="tr-TR" b="1" dirty="0" err="1" smtClean="0"/>
              <a:t>Screw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Coupling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System</a:t>
            </a:r>
            <a:endParaRPr lang="tr-TR" altLang="tr-TR" b="1" dirty="0" smtClean="0"/>
          </a:p>
          <a:p>
            <a:endParaRPr lang="tr-TR" dirty="0"/>
          </a:p>
        </p:txBody>
      </p:sp>
      <p:pic>
        <p:nvPicPr>
          <p:cNvPr id="1026" name="Picture 2" descr="Y:\sust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4" y="4101591"/>
            <a:ext cx="1804021" cy="19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7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713720" y="2259583"/>
            <a:ext cx="3352800" cy="1447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>OUTSOURCED WAGON PARTS</a:t>
            </a:r>
            <a:endParaRPr lang="tr-TR" sz="2000" dirty="0"/>
          </a:p>
        </p:txBody>
      </p:sp>
      <p:cxnSp>
        <p:nvCxnSpPr>
          <p:cNvPr id="8" name="Düz Ok Bağlayıcısı 7"/>
          <p:cNvCxnSpPr>
            <a:stCxn id="6" idx="0"/>
          </p:cNvCxnSpPr>
          <p:nvPr/>
        </p:nvCxnSpPr>
        <p:spPr>
          <a:xfrm flipH="1" flipV="1">
            <a:off x="4390119" y="1371600"/>
            <a:ext cx="1" cy="8879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>
            <a:stCxn id="6" idx="1"/>
          </p:cNvCxnSpPr>
          <p:nvPr/>
        </p:nvCxnSpPr>
        <p:spPr>
          <a:xfrm flipH="1" flipV="1">
            <a:off x="2286000" y="1897827"/>
            <a:ext cx="918726" cy="573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>
            <a:stCxn id="6" idx="5"/>
          </p:cNvCxnSpPr>
          <p:nvPr/>
        </p:nvCxnSpPr>
        <p:spPr>
          <a:xfrm>
            <a:off x="5575514" y="3495358"/>
            <a:ext cx="1206286" cy="594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Dikdörtgen 29"/>
          <p:cNvSpPr/>
          <p:nvPr/>
        </p:nvSpPr>
        <p:spPr>
          <a:xfrm>
            <a:off x="3671980" y="30284"/>
            <a:ext cx="1128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indent="-1588"/>
            <a:r>
              <a:rPr lang="tr-TR" altLang="tr-TR" b="1" dirty="0" err="1" smtClean="0"/>
              <a:t>Wheelset</a:t>
            </a:r>
            <a:endParaRPr lang="tr-TR" altLang="tr-TR" b="1" dirty="0"/>
          </a:p>
        </p:txBody>
      </p:sp>
      <p:cxnSp>
        <p:nvCxnSpPr>
          <p:cNvPr id="18" name="Düz Ok Bağlayıcısı 17"/>
          <p:cNvCxnSpPr>
            <a:stCxn id="6" idx="7"/>
          </p:cNvCxnSpPr>
          <p:nvPr/>
        </p:nvCxnSpPr>
        <p:spPr>
          <a:xfrm flipV="1">
            <a:off x="5575514" y="1897827"/>
            <a:ext cx="977686" cy="573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Düz Ok Bağlayıcısı 27"/>
          <p:cNvCxnSpPr/>
          <p:nvPr/>
        </p:nvCxnSpPr>
        <p:spPr>
          <a:xfrm>
            <a:off x="4863430" y="3707383"/>
            <a:ext cx="712084" cy="1129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Düz Ok Bağlayıcısı 38"/>
          <p:cNvCxnSpPr>
            <a:stCxn id="6" idx="3"/>
            <a:endCxn id="26" idx="3"/>
          </p:cNvCxnSpPr>
          <p:nvPr/>
        </p:nvCxnSpPr>
        <p:spPr>
          <a:xfrm flipH="1">
            <a:off x="1516202" y="3495358"/>
            <a:ext cx="1688524" cy="489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6" y="4089684"/>
            <a:ext cx="2192164" cy="149465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09" y="713551"/>
            <a:ext cx="1870483" cy="131609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9" l="9732" r="990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42" y="353939"/>
            <a:ext cx="1756281" cy="1278196"/>
          </a:xfrm>
          <a:prstGeom prst="rect">
            <a:avLst/>
          </a:prstGeom>
        </p:spPr>
      </p:pic>
      <p:sp>
        <p:nvSpPr>
          <p:cNvPr id="37" name="Dikdörtgen 36"/>
          <p:cNvSpPr/>
          <p:nvPr/>
        </p:nvSpPr>
        <p:spPr>
          <a:xfrm>
            <a:off x="7467600" y="3707383"/>
            <a:ext cx="2181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/>
              <a:t>Axle</a:t>
            </a:r>
            <a:r>
              <a:rPr lang="tr-TR" b="1" dirty="0" smtClean="0"/>
              <a:t> Box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6178657" y="261038"/>
            <a:ext cx="2736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/>
              <a:t>Wheelset</a:t>
            </a:r>
            <a:r>
              <a:rPr lang="tr-TR" b="1" dirty="0" smtClean="0"/>
              <a:t> </a:t>
            </a:r>
            <a:r>
              <a:rPr lang="tr-TR" b="1" dirty="0" err="1" smtClean="0"/>
              <a:t>Guiding</a:t>
            </a:r>
            <a:r>
              <a:rPr lang="tr-TR" b="1" dirty="0" smtClean="0"/>
              <a:t> </a:t>
            </a:r>
            <a:r>
              <a:rPr lang="tr-TR" b="1" dirty="0" err="1" smtClean="0"/>
              <a:t>System</a:t>
            </a:r>
            <a:endParaRPr lang="tr-TR" b="1" dirty="0"/>
          </a:p>
        </p:txBody>
      </p:sp>
      <p:sp>
        <p:nvSpPr>
          <p:cNvPr id="16" name="Dikdörtgen 15"/>
          <p:cNvSpPr/>
          <p:nvPr/>
        </p:nvSpPr>
        <p:spPr>
          <a:xfrm>
            <a:off x="394979" y="319569"/>
            <a:ext cx="2352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Helical</a:t>
            </a:r>
            <a:r>
              <a:rPr lang="tr-TR" b="1" dirty="0" smtClean="0"/>
              <a:t> Spring </a:t>
            </a:r>
            <a:r>
              <a:rPr lang="tr-TR" b="1" dirty="0" err="1" smtClean="0"/>
              <a:t>Support</a:t>
            </a:r>
            <a:endParaRPr lang="tr-TR" b="1" dirty="0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10" y="5168015"/>
            <a:ext cx="2032490" cy="1483865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2" y="813070"/>
            <a:ext cx="1843357" cy="1476383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1" y="4162048"/>
            <a:ext cx="1951880" cy="1705351"/>
          </a:xfrm>
          <a:prstGeom prst="rect">
            <a:avLst/>
          </a:prstGeom>
        </p:spPr>
      </p:pic>
      <p:sp>
        <p:nvSpPr>
          <p:cNvPr id="26" name="Dikdörtgen 25"/>
          <p:cNvSpPr/>
          <p:nvPr/>
        </p:nvSpPr>
        <p:spPr>
          <a:xfrm>
            <a:off x="334019" y="3800104"/>
            <a:ext cx="1182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Tow</a:t>
            </a:r>
            <a:r>
              <a:rPr lang="tr-TR" b="1" dirty="0" smtClean="0"/>
              <a:t> </a:t>
            </a:r>
            <a:r>
              <a:rPr lang="tr-TR" b="1" dirty="0" err="1" smtClean="0"/>
              <a:t>Hook</a:t>
            </a:r>
            <a:r>
              <a:rPr lang="tr-TR" b="1" dirty="0" smtClean="0"/>
              <a:t> </a:t>
            </a:r>
            <a:endParaRPr lang="tr-TR" b="1" dirty="0"/>
          </a:p>
        </p:txBody>
      </p:sp>
      <p:sp>
        <p:nvSpPr>
          <p:cNvPr id="31" name="Dikdörtgen 30"/>
          <p:cNvSpPr/>
          <p:nvPr/>
        </p:nvSpPr>
        <p:spPr>
          <a:xfrm>
            <a:off x="4777957" y="4844850"/>
            <a:ext cx="2094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/>
              <a:t>Bogie</a:t>
            </a:r>
            <a:r>
              <a:rPr lang="tr-TR" b="1" dirty="0" smtClean="0"/>
              <a:t> Pivot Center</a:t>
            </a:r>
            <a:endParaRPr lang="tr-TR" b="1" dirty="0"/>
          </a:p>
        </p:txBody>
      </p:sp>
      <p:cxnSp>
        <p:nvCxnSpPr>
          <p:cNvPr id="25" name="Düz Ok Bağlayıcısı 24"/>
          <p:cNvCxnSpPr/>
          <p:nvPr/>
        </p:nvCxnSpPr>
        <p:spPr>
          <a:xfrm flipH="1">
            <a:off x="3276600" y="3699386"/>
            <a:ext cx="709708" cy="1177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Resim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5232655"/>
            <a:ext cx="1754007" cy="1314667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2385342" y="484485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Container</a:t>
            </a:r>
            <a:r>
              <a:rPr lang="tr-TR" b="1" dirty="0" smtClean="0"/>
              <a:t> </a:t>
            </a:r>
            <a:r>
              <a:rPr lang="tr-TR" b="1" dirty="0" err="1" smtClean="0"/>
              <a:t>Spigot</a:t>
            </a:r>
            <a:endParaRPr lang="tr-TR" b="1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22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94332" y="4401234"/>
            <a:ext cx="7344628" cy="2215991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buClr>
                <a:srgbClr val="1F497D"/>
              </a:buClr>
              <a:buSzPct val="75000"/>
              <a:defRPr/>
            </a:pPr>
            <a:endParaRPr lang="tr-TR" sz="2800" dirty="0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12222" y="1066800"/>
            <a:ext cx="7344628" cy="2215991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buClr>
                <a:srgbClr val="1F497D"/>
              </a:buClr>
              <a:buSzPct val="75000"/>
              <a:defRPr/>
            </a:pPr>
            <a:endParaRPr lang="tr-TR" sz="2800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201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85800" y="29379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WAGONS ALREADY PRODUCED (TSI)</a:t>
            </a:r>
            <a:endParaRPr lang="tr-TR" sz="2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12222" y="1297885"/>
            <a:ext cx="746760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tr-TR" sz="2400" dirty="0" err="1"/>
              <a:t>Rgns</a:t>
            </a:r>
            <a:r>
              <a:rPr lang="tr-TR" sz="2400" dirty="0"/>
              <a:t> 60</a:t>
            </a:r>
            <a:r>
              <a:rPr lang="tr-TR" sz="2400" dirty="0" smtClean="0"/>
              <a:t>’ PLATFORM WAGON</a:t>
            </a:r>
            <a:endParaRPr lang="tr-TR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400" dirty="0" err="1"/>
              <a:t>Sgns</a:t>
            </a:r>
            <a:r>
              <a:rPr lang="tr-TR" sz="2400" dirty="0"/>
              <a:t> 60</a:t>
            </a:r>
            <a:r>
              <a:rPr lang="tr-TR" sz="2400" dirty="0" smtClean="0"/>
              <a:t>’ CONTAINER WAGON</a:t>
            </a:r>
            <a:endParaRPr lang="tr-TR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400" dirty="0" err="1"/>
              <a:t>Talns</a:t>
            </a:r>
            <a:r>
              <a:rPr lang="tr-TR" sz="2400" dirty="0"/>
              <a:t> 80 </a:t>
            </a:r>
            <a:r>
              <a:rPr lang="tr-TR" sz="2400" dirty="0" smtClean="0"/>
              <a:t>m3 ORE TRANSPORT WAGON</a:t>
            </a:r>
            <a:endParaRPr lang="tr-TR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400" dirty="0" err="1"/>
              <a:t>Zacens</a:t>
            </a:r>
            <a:r>
              <a:rPr lang="tr-TR" sz="2400" dirty="0"/>
              <a:t> 78 </a:t>
            </a:r>
            <a:r>
              <a:rPr lang="tr-TR" sz="2400" dirty="0" smtClean="0"/>
              <a:t>m3 TANK WAGON(INTERNALLY HEATED)</a:t>
            </a:r>
            <a:endParaRPr lang="tr-TR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 err="1"/>
              <a:t>Sggmrs</a:t>
            </a:r>
            <a:r>
              <a:rPr lang="tr-TR" sz="2400" dirty="0"/>
              <a:t> 90’ ARTICULATED  CONTAINER WAGON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tr-TR" sz="2400" dirty="0"/>
          </a:p>
          <a:p>
            <a:pPr marL="342900" lvl="0" indent="-342900">
              <a:buFont typeface="Arial" pitchFamily="34" charset="0"/>
              <a:buChar char="•"/>
            </a:pPr>
            <a:endParaRPr lang="tr-TR" sz="2300" dirty="0"/>
          </a:p>
          <a:p>
            <a:r>
              <a:rPr lang="tr-TR" sz="2400" dirty="0">
                <a:hlinkClick r:id="rId3" tooltip="İki Katlı Kapalı Otomobil Taşıma Vagonu"/>
              </a:rPr>
              <a:t/>
            </a:r>
            <a:br>
              <a:rPr lang="tr-TR" sz="2400" dirty="0">
                <a:hlinkClick r:id="rId3" tooltip="İki Katlı Kapalı Otomobil Taşıma Vagonu"/>
              </a:rPr>
            </a:br>
            <a:endParaRPr lang="tr-TR" sz="2300" dirty="0" smtClean="0"/>
          </a:p>
          <a:p>
            <a:pPr marL="342900" lvl="0" indent="-342900">
              <a:buFont typeface="Arial" pitchFamily="34" charset="0"/>
              <a:buChar char="•"/>
            </a:pPr>
            <a:endParaRPr lang="tr-TR" sz="23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2" y="3476059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794332" y="3649648"/>
            <a:ext cx="734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BOGIES ALREADY PRODUCED (TSI)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836987" y="4549676"/>
            <a:ext cx="6411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400" b="1" dirty="0"/>
              <a:t>Y25Lsd(f)-</a:t>
            </a:r>
            <a:r>
              <a:rPr lang="tr-TR" sz="2400" b="1" dirty="0" smtClean="0"/>
              <a:t>KC1 </a:t>
            </a:r>
            <a:endParaRPr lang="tr-TR" sz="2400" b="1" dirty="0"/>
          </a:p>
          <a:p>
            <a:r>
              <a:rPr lang="tr-TR" sz="2400" dirty="0" smtClean="0"/>
              <a:t>      KNORR </a:t>
            </a:r>
            <a:r>
              <a:rPr lang="tr-TR" sz="2400" dirty="0"/>
              <a:t>CFCB</a:t>
            </a:r>
          </a:p>
          <a:p>
            <a:r>
              <a:rPr lang="tr-TR" sz="2400" dirty="0" smtClean="0"/>
              <a:t>      WABTEC </a:t>
            </a:r>
            <a:r>
              <a:rPr lang="tr-TR" sz="2400" dirty="0" smtClean="0"/>
              <a:t>IBB10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Y25Ls(s)d1 </a:t>
            </a:r>
            <a:r>
              <a:rPr lang="tr-TR" sz="2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with</a:t>
            </a:r>
            <a:r>
              <a:rPr lang="tr-TR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tr-TR" sz="2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front</a:t>
            </a:r>
            <a:r>
              <a:rPr lang="tr-TR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tr-TR" sz="2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and</a:t>
            </a:r>
            <a:r>
              <a:rPr lang="tr-TR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tr-TR" sz="2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rear</a:t>
            </a:r>
            <a:r>
              <a:rPr lang="tr-TR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tr-TR" sz="2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beams</a:t>
            </a:r>
            <a:endParaRPr lang="tr-TR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400" b="1" dirty="0" smtClean="0"/>
              <a:t>Y25 </a:t>
            </a:r>
            <a:r>
              <a:rPr lang="tr-TR" sz="2400" b="1" dirty="0" err="1"/>
              <a:t>Lsdi</a:t>
            </a:r>
            <a:r>
              <a:rPr lang="tr-TR" sz="2400" b="1" dirty="0"/>
              <a:t>(f)-KC1 (</a:t>
            </a:r>
            <a:r>
              <a:rPr lang="tr-TR" sz="2400" b="1" dirty="0" smtClean="0"/>
              <a:t>H-</a:t>
            </a:r>
            <a:r>
              <a:rPr lang="tr-TR" sz="2400" b="1" dirty="0" err="1" smtClean="0"/>
              <a:t>Type</a:t>
            </a:r>
            <a:r>
              <a:rPr lang="tr-TR" sz="2400" b="1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579683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12222" y="3657677"/>
            <a:ext cx="7564477" cy="175252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buClr>
                <a:srgbClr val="1F497D"/>
              </a:buClr>
              <a:buSzPct val="75000"/>
              <a:defRPr/>
            </a:pPr>
            <a:endParaRPr lang="tr-TR" sz="2800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6" y="2827404"/>
            <a:ext cx="83518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33400" y="2919012"/>
            <a:ext cx="568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TARGET WAGON PROJECTS</a:t>
            </a:r>
            <a:endParaRPr lang="tr-TR" sz="2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38200" y="3673580"/>
            <a:ext cx="74676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endParaRPr lang="tr-TR" sz="23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300" dirty="0" err="1" smtClean="0"/>
              <a:t>Sdggmrs</a:t>
            </a:r>
            <a:r>
              <a:rPr lang="tr-TR" sz="2300" dirty="0" smtClean="0"/>
              <a:t> </a:t>
            </a:r>
            <a:r>
              <a:rPr lang="tr-TR" sz="2300" dirty="0"/>
              <a:t>POCKET WAGON </a:t>
            </a:r>
            <a:r>
              <a:rPr lang="tr-TR" sz="2300" dirty="0" smtClean="0"/>
              <a:t>(</a:t>
            </a:r>
            <a:r>
              <a:rPr lang="tr-TR" sz="2300" dirty="0" err="1" smtClean="0"/>
              <a:t>For</a:t>
            </a:r>
            <a:r>
              <a:rPr lang="tr-TR" sz="2300" dirty="0" smtClean="0"/>
              <a:t> SEMITRAILERS)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300" dirty="0" err="1" smtClean="0"/>
              <a:t>Uagnpps</a:t>
            </a:r>
            <a:r>
              <a:rPr lang="tr-TR" sz="2300" dirty="0" smtClean="0"/>
              <a:t> CEREALS WAGON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300" dirty="0" err="1" smtClean="0"/>
              <a:t>Sggns</a:t>
            </a:r>
            <a:r>
              <a:rPr lang="tr-TR" sz="2300" dirty="0" smtClean="0"/>
              <a:t> 80’ CONTAINER WAGON (SINGLE UNIT)</a:t>
            </a:r>
          </a:p>
          <a:p>
            <a:pPr lvl="0"/>
            <a:endParaRPr lang="tr-TR" sz="23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152400"/>
            <a:ext cx="84740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28336" y="186047"/>
            <a:ext cx="937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dirty="0" smtClean="0">
                <a:solidFill>
                  <a:srgbClr val="C00000"/>
                </a:solidFill>
                <a:latin typeface="Palatino Linotype" pitchFamily="18" charset="0"/>
              </a:rPr>
              <a:t>  ONGOING WAGON PROJECTS </a:t>
            </a:r>
            <a:r>
              <a:rPr lang="tr-TR" sz="2600" b="1" dirty="0" err="1" smtClean="0">
                <a:solidFill>
                  <a:srgbClr val="C00000"/>
                </a:solidFill>
                <a:latin typeface="Palatino Linotype" pitchFamily="18" charset="0"/>
              </a:rPr>
              <a:t>and</a:t>
            </a:r>
            <a:r>
              <a:rPr lang="tr-TR" sz="2600" b="1" dirty="0" smtClean="0">
                <a:solidFill>
                  <a:srgbClr val="C00000"/>
                </a:solidFill>
                <a:latin typeface="Palatino Linotype" pitchFamily="18" charset="0"/>
              </a:rPr>
              <a:t> PRODUCTION</a:t>
            </a:r>
            <a:endParaRPr lang="tr-TR" sz="26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27408" y="990600"/>
            <a:ext cx="7564477" cy="160020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marL="342900" lvl="0" indent="-342900">
              <a:buFont typeface="Arial" pitchFamily="34" charset="0"/>
              <a:buChar char="•"/>
            </a:pPr>
            <a:r>
              <a:rPr lang="tr-TR" sz="2300" dirty="0" err="1" smtClean="0">
                <a:solidFill>
                  <a:schemeClr val="tx1"/>
                </a:solidFill>
              </a:rPr>
              <a:t>Sgmmns</a:t>
            </a:r>
            <a:r>
              <a:rPr lang="tr-TR" sz="2300" dirty="0" smtClean="0">
                <a:solidFill>
                  <a:schemeClr val="tx1"/>
                </a:solidFill>
              </a:rPr>
              <a:t>(s)-45’ CONTAINER WAGON</a:t>
            </a:r>
            <a:endParaRPr lang="tr-TR" sz="2300" dirty="0">
              <a:solidFill>
                <a:schemeClr val="tx1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300" dirty="0" err="1">
                <a:solidFill>
                  <a:schemeClr val="tx1"/>
                </a:solidFill>
              </a:rPr>
              <a:t>Sdgmns</a:t>
            </a:r>
            <a:r>
              <a:rPr lang="tr-TR" sz="2300" dirty="0">
                <a:solidFill>
                  <a:schemeClr val="tx1"/>
                </a:solidFill>
              </a:rPr>
              <a:t> </a:t>
            </a:r>
            <a:r>
              <a:rPr lang="tr-TR" sz="2300" dirty="0" smtClean="0">
                <a:solidFill>
                  <a:schemeClr val="tx1"/>
                </a:solidFill>
              </a:rPr>
              <a:t>- MILITARY TANK TRANSPORT WAGON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tr-TR" sz="2300" dirty="0" err="1"/>
              <a:t>Zans</a:t>
            </a:r>
            <a:r>
              <a:rPr lang="tr-TR" sz="2300" dirty="0"/>
              <a:t> 87 m³ TANK WAGON FOR LIGHT OIL </a:t>
            </a:r>
            <a:r>
              <a:rPr lang="tr-TR" sz="2300" dirty="0" smtClean="0"/>
              <a:t>PRODUCTS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err="1"/>
              <a:t>Sggrs</a:t>
            </a:r>
            <a:r>
              <a:rPr lang="tr-TR" sz="2000" dirty="0"/>
              <a:t> 80’ </a:t>
            </a:r>
            <a:r>
              <a:rPr lang="tr-TR" sz="2000" dirty="0">
                <a:solidFill>
                  <a:prstClr val="black"/>
                </a:solidFill>
              </a:rPr>
              <a:t>ARTICULATED  CONTAINER </a:t>
            </a:r>
            <a:r>
              <a:rPr lang="tr-TR" sz="2000" dirty="0" smtClean="0">
                <a:solidFill>
                  <a:prstClr val="black"/>
                </a:solidFill>
              </a:rPr>
              <a:t>WAGON</a:t>
            </a:r>
            <a:endParaRPr lang="tr-TR" sz="2300" dirty="0"/>
          </a:p>
        </p:txBody>
      </p:sp>
    </p:spTree>
    <p:extLst>
      <p:ext uri="{BB962C8B-B14F-4D97-AF65-F5344CB8AC3E}">
        <p14:creationId xmlns:p14="http://schemas.microsoft.com/office/powerpoint/2010/main" val="1249828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9"/>
          <p:cNvSpPr txBox="1">
            <a:spLocks/>
          </p:cNvSpPr>
          <p:nvPr/>
        </p:nvSpPr>
        <p:spPr>
          <a:xfrm>
            <a:off x="400215" y="990600"/>
            <a:ext cx="8229600" cy="57606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tr-TR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Rgns</a:t>
            </a:r>
            <a:r>
              <a:rPr lang="tr-TR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60’ </a:t>
            </a:r>
            <a:r>
              <a:rPr 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PLATFORM WAGON</a:t>
            </a:r>
            <a:endParaRPr lang="tr-TR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681999" cy="208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İçerik Yer Tutucusu 6"/>
          <p:cNvSpPr txBox="1">
            <a:spLocks/>
          </p:cNvSpPr>
          <p:nvPr/>
        </p:nvSpPr>
        <p:spPr bwMode="auto">
          <a:xfrm>
            <a:off x="5105400" y="1905001"/>
            <a:ext cx="3886200" cy="280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236" tIns="51618" rIns="103236" bIns="5161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~21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~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69 t 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empty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20, </a:t>
            </a:r>
            <a:r>
              <a:rPr lang="tr-TR" altLang="tr-TR" sz="1400" b="1" dirty="0">
                <a:solidFill>
                  <a:srgbClr val="000000"/>
                </a:solidFill>
              </a:rPr>
              <a:t>30,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40’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,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b="1" dirty="0" smtClean="0">
                <a:solidFill>
                  <a:srgbClr val="000000"/>
                </a:solidFill>
              </a:rPr>
              <a:t>   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long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/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flat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goods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and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FF0000"/>
                </a:solidFill>
              </a:rPr>
              <a:t> </a:t>
            </a:r>
            <a:r>
              <a:rPr lang="tr-TR" altLang="tr-TR" sz="1400" b="1" dirty="0" err="1" smtClean="0"/>
              <a:t>block</a:t>
            </a:r>
            <a:r>
              <a:rPr lang="tr-TR" altLang="tr-TR" sz="1400" b="1" dirty="0" smtClean="0"/>
              <a:t>  </a:t>
            </a:r>
            <a:r>
              <a:rPr lang="tr-TR" altLang="tr-TR" sz="1400" b="1" dirty="0" err="1" smtClean="0"/>
              <a:t>loads</a:t>
            </a:r>
            <a:endParaRPr lang="tr-TR" altLang="tr-TR" sz="1400" b="1" dirty="0" smtClean="0"/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smtClean="0">
                <a:solidFill>
                  <a:srgbClr val="000000"/>
                </a:solidFill>
              </a:rPr>
              <a:t>Platform 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Height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1150 mm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smtClean="0">
                <a:solidFill>
                  <a:srgbClr val="000000"/>
                </a:solidFill>
              </a:rPr>
              <a:t> (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from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rail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surface</a:t>
            </a:r>
            <a:r>
              <a:rPr lang="tr-TR" altLang="tr-TR" sz="14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tr-TR" altLang="tr-TR" sz="14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tr-TR" altLang="tr-TR" sz="1400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2" y="29682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661283" y="203271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WAGONS ALREADY PRODUCED (TSI)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8686800" cy="22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2" y="1981200"/>
            <a:ext cx="4625671" cy="173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aşlık 9"/>
          <p:cNvSpPr txBox="1">
            <a:spLocks/>
          </p:cNvSpPr>
          <p:nvPr/>
        </p:nvSpPr>
        <p:spPr>
          <a:xfrm>
            <a:off x="304800" y="990600"/>
            <a:ext cx="8229600" cy="57606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tr-TR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Sgns</a:t>
            </a:r>
            <a:r>
              <a:rPr lang="tr-TR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60’ </a:t>
            </a:r>
            <a:r>
              <a:rPr 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CONTAINER</a:t>
            </a:r>
            <a:r>
              <a:rPr 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 WAGON </a:t>
            </a:r>
          </a:p>
        </p:txBody>
      </p:sp>
      <p:sp>
        <p:nvSpPr>
          <p:cNvPr id="4" name="İçerik Yer Tutucusu 6"/>
          <p:cNvSpPr txBox="1">
            <a:spLocks/>
          </p:cNvSpPr>
          <p:nvPr/>
        </p:nvSpPr>
        <p:spPr bwMode="auto">
          <a:xfrm>
            <a:off x="5163854" y="1828800"/>
            <a:ext cx="387545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236" tIns="51618" rIns="103236" bIns="5161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~17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~ 73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  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Max.Speed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empty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smtClean="0">
                <a:solidFill>
                  <a:srgbClr val="000000"/>
                </a:solidFill>
              </a:rPr>
              <a:t>Hamule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10’, 20’, 30’, 40’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and</a:t>
            </a:r>
            <a:r>
              <a:rPr lang="tr-TR" altLang="tr-TR" sz="1400" dirty="0" smtClean="0">
                <a:solidFill>
                  <a:srgbClr val="000000"/>
                </a:solidFill>
              </a:rPr>
              <a:t>  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their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combinations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tr-TR" altLang="tr-TR" sz="1400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2" y="29682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661283" y="203271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WAGONS ALREADY PRODUCED (TSI)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6" y="4114800"/>
            <a:ext cx="8656651" cy="18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1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9"/>
          <p:cNvSpPr txBox="1">
            <a:spLocks/>
          </p:cNvSpPr>
          <p:nvPr/>
        </p:nvSpPr>
        <p:spPr>
          <a:xfrm>
            <a:off x="1857955" y="874926"/>
            <a:ext cx="6295445" cy="879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 </a:t>
            </a:r>
            <a:r>
              <a:rPr lang="tr-TR" sz="2400" b="1" dirty="0" err="1"/>
              <a:t>Talns</a:t>
            </a:r>
            <a:r>
              <a:rPr lang="tr-TR" sz="2400" b="1" dirty="0"/>
              <a:t> 80 m³ </a:t>
            </a:r>
            <a:r>
              <a:rPr lang="tr-TR" sz="2400" b="1" dirty="0" smtClean="0"/>
              <a:t>ORE TRANSPORT WAGON</a:t>
            </a:r>
            <a:r>
              <a:rPr lang="tr-TR" sz="2000" b="1" dirty="0" smtClean="0"/>
              <a:t> </a:t>
            </a:r>
          </a:p>
          <a:p>
            <a:pPr lvl="0"/>
            <a:r>
              <a:rPr lang="tr-TR" sz="2000" b="1" dirty="0" smtClean="0">
                <a:latin typeface="+mj-lt"/>
              </a:rPr>
              <a:t>                           </a:t>
            </a:r>
            <a:endParaRPr lang="tr-TR" sz="2000" b="1" dirty="0">
              <a:latin typeface="+mj-lt"/>
            </a:endParaRPr>
          </a:p>
        </p:txBody>
      </p:sp>
      <p:sp>
        <p:nvSpPr>
          <p:cNvPr id="4" name="İçerik Yer Tutucusu 6"/>
          <p:cNvSpPr txBox="1">
            <a:spLocks/>
          </p:cNvSpPr>
          <p:nvPr/>
        </p:nvSpPr>
        <p:spPr bwMode="auto">
          <a:xfrm>
            <a:off x="5486400" y="1724594"/>
            <a:ext cx="3320332" cy="200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236" tIns="51618" rIns="103236" bIns="5161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~24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~66 t  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empty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bulk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cargo</a:t>
            </a:r>
            <a:endParaRPr lang="tr-TR" altLang="tr-TR" sz="1400" b="1" dirty="0" smtClean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tr-TR" altLang="tr-TR" sz="1400" b="1" dirty="0" err="1" smtClean="0">
                <a:solidFill>
                  <a:srgbClr val="000000"/>
                </a:solidFill>
                <a:latin typeface="Franklin Gothic Book" pitchFamily="34" charset="0"/>
              </a:rPr>
              <a:t>Pneumatically</a:t>
            </a:r>
            <a:r>
              <a:rPr lang="tr-TR" altLang="tr-TR" sz="1400" b="1" dirty="0" smtClean="0">
                <a:solidFill>
                  <a:srgbClr val="000000"/>
                </a:solidFill>
                <a:latin typeface="Franklin Gothic Book" pitchFamily="34" charset="0"/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  <a:latin typeface="Franklin Gothic Book" pitchFamily="34" charset="0"/>
              </a:rPr>
              <a:t>operated</a:t>
            </a:r>
            <a:r>
              <a:rPr lang="tr-TR" altLang="tr-TR" sz="1400" b="1" dirty="0" smtClean="0">
                <a:solidFill>
                  <a:srgbClr val="000000"/>
                </a:solidFill>
                <a:latin typeface="Franklin Gothic Book" pitchFamily="34" charset="0"/>
              </a:rPr>
              <a:t> top  </a:t>
            </a:r>
            <a:r>
              <a:rPr lang="tr-TR" altLang="tr-TR" sz="1400" b="1" dirty="0" err="1" smtClean="0">
                <a:solidFill>
                  <a:srgbClr val="000000"/>
                </a:solidFill>
                <a:latin typeface="Franklin Gothic Book" pitchFamily="34" charset="0"/>
              </a:rPr>
              <a:t>cover</a:t>
            </a:r>
            <a:r>
              <a:rPr lang="tr-TR" altLang="tr-TR" sz="1400" b="1" dirty="0" smtClean="0">
                <a:solidFill>
                  <a:srgbClr val="000000"/>
                </a:solidFill>
                <a:latin typeface="Franklin Gothic Book" pitchFamily="34" charset="0"/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  <a:latin typeface="Franklin Gothic Book" pitchFamily="34" charset="0"/>
              </a:rPr>
              <a:t>and</a:t>
            </a:r>
            <a:r>
              <a:rPr lang="tr-TR" altLang="tr-TR" sz="1400" b="1" dirty="0" smtClean="0">
                <a:solidFill>
                  <a:srgbClr val="000000"/>
                </a:solidFill>
                <a:latin typeface="Franklin Gothic Book" pitchFamily="34" charset="0"/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  <a:latin typeface="Franklin Gothic Book" pitchFamily="34" charset="0"/>
              </a:rPr>
              <a:t>side</a:t>
            </a:r>
            <a:r>
              <a:rPr lang="tr-TR" altLang="tr-TR" sz="1400" b="1" dirty="0" smtClean="0">
                <a:solidFill>
                  <a:srgbClr val="000000"/>
                </a:solidFill>
                <a:latin typeface="Franklin Gothic Book" pitchFamily="34" charset="0"/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  <a:latin typeface="Franklin Gothic Book" pitchFamily="34" charset="0"/>
              </a:rPr>
              <a:t>walls</a:t>
            </a:r>
            <a:endParaRPr lang="tr-TR" altLang="tr-TR" sz="1400" b="1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  <p:pic>
        <p:nvPicPr>
          <p:cNvPr id="7" name="Picture 7" descr="E:\Masaüstü\ARGE\Talns Wagonu Render\Taln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5" b="92221" l="3962" r="96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573639"/>
            <a:ext cx="4310932" cy="2332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7010400" cy="31242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2" y="29682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914400" y="203271"/>
            <a:ext cx="1097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WAGONS ALREADY PRODUCED (TSI)</a:t>
            </a:r>
          </a:p>
        </p:txBody>
      </p:sp>
    </p:spTree>
    <p:extLst>
      <p:ext uri="{BB962C8B-B14F-4D97-AF65-F5344CB8AC3E}">
        <p14:creationId xmlns:p14="http://schemas.microsoft.com/office/powerpoint/2010/main" val="32975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65" y="3962400"/>
            <a:ext cx="2328667" cy="26684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679"/>
            <a:ext cx="6629400" cy="281732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2" y="29682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aşlık 1"/>
          <p:cNvSpPr txBox="1">
            <a:spLocks/>
          </p:cNvSpPr>
          <p:nvPr/>
        </p:nvSpPr>
        <p:spPr>
          <a:xfrm>
            <a:off x="1668462" y="900081"/>
            <a:ext cx="5715000" cy="83834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tr-TR" altLang="tr-TR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Zacens</a:t>
            </a:r>
            <a:r>
              <a:rPr lang="tr-TR" altLang="tr-T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 </a:t>
            </a:r>
            <a:r>
              <a:rPr lang="tr-TR" altLang="tr-TR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TANK WAGON (</a:t>
            </a:r>
            <a:r>
              <a:rPr lang="tr-TR" altLang="tr-TR" sz="2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Internally</a:t>
            </a:r>
            <a:r>
              <a:rPr lang="tr-TR" altLang="tr-TR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 </a:t>
            </a:r>
            <a:r>
              <a:rPr lang="tr-TR" altLang="tr-TR" sz="2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Heated</a:t>
            </a:r>
            <a:r>
              <a:rPr lang="tr-TR" altLang="tr-TR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) </a:t>
            </a:r>
            <a:r>
              <a:rPr lang="tr-TR" alt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/>
            </a:r>
            <a:br>
              <a:rPr lang="tr-TR" alt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</a:br>
            <a:endParaRPr lang="tr-T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1" y="1738423"/>
            <a:ext cx="4434779" cy="1998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İçerik Yer Tutucusu 6"/>
          <p:cNvSpPr txBox="1">
            <a:spLocks/>
          </p:cNvSpPr>
          <p:nvPr/>
        </p:nvSpPr>
        <p:spPr bwMode="auto">
          <a:xfrm>
            <a:off x="5334000" y="1738423"/>
            <a:ext cx="3810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~25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~65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smtClean="0">
                <a:solidFill>
                  <a:srgbClr val="000000"/>
                </a:solidFill>
              </a:rPr>
              <a:t>Volume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78 </a:t>
            </a:r>
            <a:r>
              <a:rPr lang="tr-TR" altLang="tr-TR" sz="1400" b="1" dirty="0">
                <a:solidFill>
                  <a:srgbClr val="000000"/>
                </a:solidFill>
              </a:rPr>
              <a:t>m³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empty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heavy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oil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products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,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tars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</a:p>
          <a:p>
            <a:pPr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incl.coal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tar),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asphalt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,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bitumen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tr-TR" altLang="tr-TR" sz="11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tr-TR" altLang="tr-TR" sz="1100" dirty="0">
              <a:solidFill>
                <a:srgbClr val="00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61283" y="203271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WAGONS ALREADY PRODUCED (TSI)</a:t>
            </a:r>
          </a:p>
        </p:txBody>
      </p:sp>
    </p:spTree>
    <p:extLst>
      <p:ext uri="{BB962C8B-B14F-4D97-AF65-F5344CB8AC3E}">
        <p14:creationId xmlns:p14="http://schemas.microsoft.com/office/powerpoint/2010/main" val="4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1024731" y="990600"/>
            <a:ext cx="7094538" cy="838342"/>
          </a:xfrm>
          <a:prstGeom prst="rect">
            <a:avLst/>
          </a:prstGeom>
        </p:spPr>
        <p:txBody>
          <a:bodyPr/>
          <a:lstStyle/>
          <a:p>
            <a:pPr algn="ctr">
              <a:buClr>
                <a:schemeClr val="tx2"/>
              </a:buClr>
              <a:buSzPct val="75000"/>
            </a:pPr>
            <a:r>
              <a:rPr lang="tr-TR" altLang="tr-TR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Sggmrs</a:t>
            </a:r>
            <a:r>
              <a:rPr lang="tr-TR" altLang="tr-TR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tr-TR" alt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90’ C</a:t>
            </a:r>
            <a:r>
              <a:rPr lang="tr-TR" alt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ONTAINER WAGON </a:t>
            </a:r>
          </a:p>
        </p:txBody>
      </p:sp>
      <p:sp>
        <p:nvSpPr>
          <p:cNvPr id="5" name="İçerik Yer Tutucusu 6"/>
          <p:cNvSpPr txBox="1">
            <a:spLocks/>
          </p:cNvSpPr>
          <p:nvPr/>
        </p:nvSpPr>
        <p:spPr bwMode="auto">
          <a:xfrm>
            <a:off x="5638799" y="1718392"/>
            <a:ext cx="3407229" cy="254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26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109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120 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empty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: 20’, 30’, 40’, 45’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and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various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combinations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of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 20’, 30’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endParaRPr lang="tr-TR" altLang="tr-TR" sz="1100" dirty="0">
              <a:solidFill>
                <a:srgbClr val="00000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6" y="4191001"/>
            <a:ext cx="8893628" cy="190499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142"/>
            <a:ext cx="5354201" cy="176010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2" y="29682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661283" y="203271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WAGONS ALREADY PRODUCED (TSI)</a:t>
            </a:r>
          </a:p>
        </p:txBody>
      </p:sp>
    </p:spTree>
    <p:extLst>
      <p:ext uri="{BB962C8B-B14F-4D97-AF65-F5344CB8AC3E}">
        <p14:creationId xmlns:p14="http://schemas.microsoft.com/office/powerpoint/2010/main" val="27266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330024" y="1833438"/>
            <a:ext cx="335677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Technical </a:t>
            </a:r>
            <a:r>
              <a:rPr lang="tr-TR" sz="1400" b="1" u="sng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Characteristics</a:t>
            </a:r>
            <a:r>
              <a:rPr lang="tr-TR" sz="1400" b="1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endParaRPr lang="tr-TR" sz="1400" b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Axle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Load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22,5 t 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Max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Speed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120 km/h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Wheel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Diameter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</a:t>
            </a:r>
            <a:r>
              <a:rPr lang="nl-NL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l-NL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920 </a:t>
            </a:r>
            <a:r>
              <a:rPr lang="nl-NL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mm 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Tare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~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4,2 t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Brake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System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CFCB (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Knorr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-Bremse) 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or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IBB10 (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Wabtec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tr-TR" sz="11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274956" y="1066800"/>
            <a:ext cx="320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BOGIE-Y25Lsd(f)-KC1</a:t>
            </a:r>
            <a:endParaRPr lang="tr-TR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" y="4495800"/>
            <a:ext cx="9144000" cy="20920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0200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066800" y="293789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BOGIES </a:t>
            </a:r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ALREADY PRODUCED (TSI)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959781"/>
            <a:ext cx="4267200" cy="241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2150"/>
            <a:ext cx="4800326" cy="242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25" y="1041974"/>
            <a:ext cx="16192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014014"/>
            <a:ext cx="8101013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53" y="598259"/>
            <a:ext cx="3700748" cy="2710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9"/>
          <p:cNvSpPr txBox="1">
            <a:spLocks noChangeArrowheads="1"/>
          </p:cNvSpPr>
          <p:nvPr/>
        </p:nvSpPr>
        <p:spPr bwMode="auto">
          <a:xfrm>
            <a:off x="4625039" y="152400"/>
            <a:ext cx="4422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r-TR" altLang="tr-TR" sz="3600" b="1" dirty="0" smtClean="0"/>
              <a:t>WHERE ARE WE?</a:t>
            </a:r>
            <a:endParaRPr lang="tr-TR" altLang="tr-TR" sz="3600" b="1" dirty="0"/>
          </a:p>
        </p:txBody>
      </p:sp>
      <p:pic>
        <p:nvPicPr>
          <p:cNvPr id="9" name="Resim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44" y="3891757"/>
            <a:ext cx="4175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18" y="3258612"/>
            <a:ext cx="38576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5"/>
          <p:cNvSpPr txBox="1">
            <a:spLocks noChangeArrowheads="1"/>
          </p:cNvSpPr>
          <p:nvPr/>
        </p:nvSpPr>
        <p:spPr bwMode="auto">
          <a:xfrm>
            <a:off x="1921425" y="3496412"/>
            <a:ext cx="901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r-TR" altLang="tr-TR" sz="1600" dirty="0"/>
              <a:t>İstanbul</a:t>
            </a:r>
          </a:p>
        </p:txBody>
      </p:sp>
      <p:sp>
        <p:nvSpPr>
          <p:cNvPr id="12" name="Metin kutusu 18"/>
          <p:cNvSpPr txBox="1">
            <a:spLocks noChangeArrowheads="1"/>
          </p:cNvSpPr>
          <p:nvPr/>
        </p:nvSpPr>
        <p:spPr bwMode="auto">
          <a:xfrm>
            <a:off x="3151187" y="4274357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r-TR" altLang="tr-TR" sz="1600" dirty="0"/>
              <a:t>Ankara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2711" y="4471988"/>
            <a:ext cx="2057775" cy="1131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Metin kutusu 19"/>
          <p:cNvSpPr txBox="1">
            <a:spLocks noChangeArrowheads="1"/>
          </p:cNvSpPr>
          <p:nvPr/>
        </p:nvSpPr>
        <p:spPr bwMode="auto">
          <a:xfrm>
            <a:off x="5008744" y="4585600"/>
            <a:ext cx="904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r-TR" altLang="tr-TR" b="1" dirty="0"/>
              <a:t>Sivas</a:t>
            </a:r>
          </a:p>
        </p:txBody>
      </p:sp>
      <p:pic>
        <p:nvPicPr>
          <p:cNvPr id="14" name="Resim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44" y="3960032"/>
            <a:ext cx="457200" cy="65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4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3352800" y="10947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BOGIE-Y25Ls(s)d1</a:t>
            </a:r>
            <a:endParaRPr lang="tr-TR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9" y="120201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219200" y="29379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BOGIES ALREADY PRODUCED (TSI)</a:t>
            </a:r>
          </a:p>
        </p:txBody>
      </p:sp>
      <p:pic>
        <p:nvPicPr>
          <p:cNvPr id="1026" name="Picture 2" descr="\\bimnas\ArgeDaireBsk\Bo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9" y="1527864"/>
            <a:ext cx="3845961" cy="27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5105399" y="1687233"/>
            <a:ext cx="3670853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Technical </a:t>
            </a:r>
            <a:r>
              <a:rPr lang="tr-TR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Characteristics</a:t>
            </a:r>
            <a:r>
              <a:rPr lang="tr-TR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Axle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Load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b="1" dirty="0">
                <a:solidFill>
                  <a:srgbClr val="000000"/>
                </a:solidFill>
                <a:latin typeface="Arial" charset="0"/>
                <a:cs typeface="Arial" charset="0"/>
              </a:rPr>
              <a:t>22,5 t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Max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Speed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b="1" dirty="0">
                <a:solidFill>
                  <a:srgbClr val="000000"/>
                </a:solidFill>
                <a:latin typeface="Arial" charset="0"/>
                <a:cs typeface="Arial" charset="0"/>
              </a:rPr>
              <a:t>120 km/h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Wheel </a:t>
            </a: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Diameter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 :</a:t>
            </a:r>
            <a:r>
              <a:rPr lang="nl-NL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Arial" charset="0"/>
                <a:cs typeface="Arial" charset="0"/>
              </a:rPr>
              <a:t>920 mm </a:t>
            </a:r>
            <a:endParaRPr lang="tr-TR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Tare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 : ~</a:t>
            </a:r>
            <a:r>
              <a:rPr lang="tr-TR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4,6 </a:t>
            </a:r>
            <a:r>
              <a:rPr lang="tr-TR" b="1" dirty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Brake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Arial" charset="0"/>
                <a:cs typeface="Arial" charset="0"/>
              </a:rPr>
              <a:t>System</a:t>
            </a:r>
            <a:r>
              <a:rPr lang="tr-TR" dirty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Conventional</a:t>
            </a:r>
            <a:endParaRPr lang="tr-TR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2" y="4495800"/>
            <a:ext cx="8391937" cy="209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894193" y="4267200"/>
            <a:ext cx="386300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Technical </a:t>
            </a:r>
            <a:r>
              <a:rPr lang="tr-TR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Characteristics</a:t>
            </a:r>
            <a:r>
              <a:rPr lang="tr-TR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Axle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Load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22,5 t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Max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Speed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120 km/h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Wheel </a:t>
            </a: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Diameter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:</a:t>
            </a:r>
            <a:r>
              <a:rPr lang="nl-NL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l-NL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920 mm 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Tare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: ~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 </a:t>
            </a: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Brake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System</a:t>
            </a:r>
            <a:r>
              <a:rPr lang="tr-T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IBB10 (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Wabtec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743200" y="9906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BOJİ-Y25Lsdi-KC1(H Tipi)</a:t>
            </a:r>
            <a:endParaRPr lang="tr-TR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29" y="1588701"/>
            <a:ext cx="4177723" cy="199269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2" y="19609"/>
            <a:ext cx="8382000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533400" y="193198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       BOGIES </a:t>
            </a:r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ALREADY PRODUCED (TSI)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8701"/>
            <a:ext cx="28003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7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1"/>
            <a:ext cx="87630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52600" y="1079238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b="1" dirty="0" err="1" smtClean="0"/>
              <a:t>Sgmmns</a:t>
            </a:r>
            <a:r>
              <a:rPr lang="tr-TR" sz="2400" b="1" dirty="0" smtClean="0"/>
              <a:t>(s) 45</a:t>
            </a:r>
            <a:r>
              <a:rPr lang="tr-TR" sz="2400" b="1" dirty="0"/>
              <a:t>’ </a:t>
            </a:r>
            <a:r>
              <a:rPr lang="tr-TR" sz="2400" b="1" dirty="0" smtClean="0"/>
              <a:t>CONTAINER WAGON</a:t>
            </a:r>
            <a:endParaRPr lang="tr-TR" sz="2400" b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38100" y="338769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ONGOING WAGON PROJECTS </a:t>
            </a:r>
            <a:r>
              <a:rPr lang="tr-TR" sz="2600" b="1" dirty="0" err="1">
                <a:solidFill>
                  <a:srgbClr val="C00000"/>
                </a:solidFill>
                <a:latin typeface="Palatino Linotype" pitchFamily="18" charset="0"/>
              </a:rPr>
              <a:t>and</a:t>
            </a:r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 PRODUCTION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5" y="1934815"/>
            <a:ext cx="6062027" cy="247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İçerik Yer Tutucusu 6"/>
          <p:cNvSpPr txBox="1">
            <a:spLocks/>
          </p:cNvSpPr>
          <p:nvPr/>
        </p:nvSpPr>
        <p:spPr bwMode="auto">
          <a:xfrm>
            <a:off x="6477000" y="1959989"/>
            <a:ext cx="2590800" cy="230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~17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~73 t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sa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20’ ,30’,40’,45’  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and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 swap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bodies</a:t>
            </a:r>
            <a:endParaRPr lang="tr-TR" altLang="tr-TR" sz="1400" b="1" dirty="0" smtClean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Brake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System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Conventional</a:t>
            </a:r>
            <a:endParaRPr lang="tr-TR" altLang="tr-TR" sz="1400" b="1" dirty="0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31924"/>
            <a:ext cx="8848725" cy="209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390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 bwMode="auto">
          <a:xfrm>
            <a:off x="98729" y="938208"/>
            <a:ext cx="8723615" cy="50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tr-TR" altLang="tr-TR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Sdgmns</a:t>
            </a:r>
            <a:r>
              <a:rPr lang="tr-TR" altLang="tr-TR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 MILITARY TANK TRANSPORT WAGON</a:t>
            </a:r>
          </a:p>
          <a:p>
            <a:pPr algn="ctr"/>
            <a:r>
              <a:rPr lang="tr-TR" altLang="tr-TR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  </a:t>
            </a:r>
            <a:endParaRPr lang="tr-TR" altLang="tr-TR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" name="Dikdörtgen 2"/>
          <p:cNvSpPr/>
          <p:nvPr/>
        </p:nvSpPr>
        <p:spPr>
          <a:xfrm>
            <a:off x="5410199" y="1448564"/>
            <a:ext cx="3581401" cy="374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9264">
              <a:spcBef>
                <a:spcPct val="20000"/>
              </a:spcBef>
              <a:spcAft>
                <a:spcPts val="677"/>
              </a:spcAft>
              <a:defRPr/>
            </a:pPr>
            <a:r>
              <a:rPr lang="tr-TR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Technical </a:t>
            </a:r>
            <a:r>
              <a:rPr lang="tr-TR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Characteristics</a:t>
            </a:r>
            <a:r>
              <a:rPr lang="tr-TR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:</a:t>
            </a: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Tare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23,5 t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Payload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66,5 t 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Axle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Load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22,5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Max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Speed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120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km/h (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unladen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Freight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: </a:t>
            </a: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20’,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40’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containers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heavy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construction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equipment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 </a:t>
            </a: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military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vehicles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eaLnBrk="0" hangingPunct="0"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r>
              <a:rPr lang="tr-T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and</a:t>
            </a:r>
            <a:r>
              <a:rPr lang="tr-TR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marble</a:t>
            </a:r>
            <a:r>
              <a:rPr lang="tr-TR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tr-TR" sz="1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blocks</a:t>
            </a:r>
            <a:endParaRPr lang="tr-TR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spcAft>
                <a:spcPts val="677"/>
              </a:spcAft>
              <a:buClr>
                <a:schemeClr val="accent1"/>
              </a:buClr>
              <a:buSzPct val="70000"/>
              <a:defRPr/>
            </a:pPr>
            <a:endParaRPr lang="tr-TR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379264">
              <a:lnSpc>
                <a:spcPct val="80000"/>
              </a:lnSpc>
              <a:spcBef>
                <a:spcPct val="20000"/>
              </a:spcBef>
              <a:spcAft>
                <a:spcPts val="677"/>
              </a:spcAft>
              <a:defRPr/>
            </a:pPr>
            <a:r>
              <a:rPr lang="tr-TR" sz="12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1" y="1640949"/>
            <a:ext cx="4724400" cy="255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1"/>
            <a:ext cx="87630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38100" y="338769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ONGOING WAGON PROJECTS </a:t>
            </a:r>
            <a:r>
              <a:rPr lang="tr-TR" sz="2600" b="1" dirty="0" err="1">
                <a:solidFill>
                  <a:srgbClr val="C00000"/>
                </a:solidFill>
                <a:latin typeface="Palatino Linotype" pitchFamily="18" charset="0"/>
              </a:rPr>
              <a:t>and</a:t>
            </a:r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 PRODUCTION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22060"/>
            <a:ext cx="8077200" cy="20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0181"/>
            <a:ext cx="83518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219200" y="990600"/>
            <a:ext cx="716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b="1" dirty="0" err="1"/>
              <a:t>Zans</a:t>
            </a:r>
            <a:r>
              <a:rPr lang="tr-TR" sz="2400" b="1" dirty="0"/>
              <a:t> 87 m³ </a:t>
            </a:r>
            <a:r>
              <a:rPr lang="tr-TR" sz="2300" b="1" dirty="0">
                <a:solidFill>
                  <a:prstClr val="black"/>
                </a:solidFill>
              </a:rPr>
              <a:t>TANK WAGON FOR LIGHT OIL PRODUCTS</a:t>
            </a:r>
            <a:endParaRPr lang="tr-TR" sz="2400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5275704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İçerik Yer Tutucusu 6"/>
          <p:cNvSpPr txBox="1">
            <a:spLocks/>
          </p:cNvSpPr>
          <p:nvPr/>
        </p:nvSpPr>
        <p:spPr bwMode="auto">
          <a:xfrm>
            <a:off x="6248400" y="1677394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~21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smtClean="0">
                <a:solidFill>
                  <a:srgbClr val="000000"/>
                </a:solidFill>
              </a:rPr>
              <a:t>Volume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87 m³ 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empty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light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oil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products</a:t>
            </a:r>
            <a:endParaRPr lang="tr-TR" altLang="tr-TR" sz="1400" b="1" dirty="0" smtClean="0">
              <a:solidFill>
                <a:srgbClr val="00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48200"/>
            <a:ext cx="7467600" cy="1937701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304800" y="338769"/>
            <a:ext cx="8877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ONGOING WAGON PROJECTS </a:t>
            </a:r>
            <a:r>
              <a:rPr lang="tr-TR" sz="2600" b="1" dirty="0" err="1">
                <a:solidFill>
                  <a:srgbClr val="C00000"/>
                </a:solidFill>
                <a:latin typeface="Palatino Linotype" pitchFamily="18" charset="0"/>
              </a:rPr>
              <a:t>and</a:t>
            </a:r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967782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80181"/>
            <a:ext cx="8381999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447800" y="886618"/>
            <a:ext cx="7086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/>
              <a:t>Sggrs</a:t>
            </a:r>
            <a:r>
              <a:rPr lang="tr-TR" sz="2400" b="1" dirty="0"/>
              <a:t> 80’ </a:t>
            </a:r>
            <a:r>
              <a:rPr lang="tr-TR" sz="2400" b="1" dirty="0">
                <a:solidFill>
                  <a:prstClr val="black"/>
                </a:solidFill>
              </a:rPr>
              <a:t>ARTICULATED  CONTAINER </a:t>
            </a:r>
            <a:r>
              <a:rPr lang="tr-TR" sz="2400" b="1" dirty="0" smtClean="0">
                <a:solidFill>
                  <a:prstClr val="black"/>
                </a:solidFill>
              </a:rPr>
              <a:t>WAGON</a:t>
            </a:r>
            <a:endParaRPr lang="tr-TR" sz="2400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63951"/>
            <a:ext cx="5104736" cy="27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İçerik Yer Tutucusu 6"/>
          <p:cNvSpPr txBox="1">
            <a:spLocks/>
          </p:cNvSpPr>
          <p:nvPr/>
        </p:nvSpPr>
        <p:spPr bwMode="auto">
          <a:xfrm>
            <a:off x="5938960" y="1585817"/>
            <a:ext cx="297643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~25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~110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unladen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20’ ,30’,40’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endParaRPr lang="tr-TR" altLang="tr-TR" sz="1400" b="1" dirty="0" smtClean="0">
              <a:solidFill>
                <a:srgbClr val="00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" y="4784294"/>
            <a:ext cx="8746434" cy="1768906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52400" y="338769"/>
            <a:ext cx="8877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 smtClean="0">
                <a:solidFill>
                  <a:srgbClr val="C00000"/>
                </a:solidFill>
                <a:latin typeface="Palatino Linotype" pitchFamily="18" charset="0"/>
              </a:rPr>
              <a:t>   ONGOING </a:t>
            </a:r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WAGON PROJECTS </a:t>
            </a:r>
            <a:r>
              <a:rPr lang="tr-TR" sz="2600" b="1" dirty="0" err="1">
                <a:solidFill>
                  <a:srgbClr val="C00000"/>
                </a:solidFill>
                <a:latin typeface="Palatino Linotype" pitchFamily="18" charset="0"/>
              </a:rPr>
              <a:t>and</a:t>
            </a:r>
            <a:r>
              <a:rPr lang="tr-TR" sz="2600" b="1" dirty="0">
                <a:solidFill>
                  <a:srgbClr val="C00000"/>
                </a:solidFill>
                <a:latin typeface="Palatino Linotype" pitchFamily="18" charset="0"/>
              </a:rPr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4204342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3952"/>
            <a:ext cx="83518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219200" y="958334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/>
              <a:t>Sdggmrs</a:t>
            </a:r>
            <a:r>
              <a:rPr lang="tr-TR" sz="2400" b="1" dirty="0"/>
              <a:t> POCKET WAGON (</a:t>
            </a:r>
            <a:r>
              <a:rPr lang="tr-TR" sz="2400" b="1" dirty="0" err="1"/>
              <a:t>For</a:t>
            </a:r>
            <a:r>
              <a:rPr lang="tr-TR" sz="2400" b="1" dirty="0"/>
              <a:t> SEMITRAILERS)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133600" y="285560"/>
            <a:ext cx="550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TARGET </a:t>
            </a:r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WAGON PROJECTS</a:t>
            </a:r>
            <a:endParaRPr lang="tr-TR" sz="2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7" name="İçerik Yer Tutucusu 6"/>
          <p:cNvSpPr txBox="1">
            <a:spLocks/>
          </p:cNvSpPr>
          <p:nvPr/>
        </p:nvSpPr>
        <p:spPr bwMode="auto">
          <a:xfrm>
            <a:off x="5882936" y="1981200"/>
            <a:ext cx="310866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~33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~102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unladen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20’, 24’, 26’, 30’, 40’, 45’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,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semitrailers</a:t>
            </a:r>
            <a:endParaRPr lang="tr-TR" altLang="tr-TR" sz="1400" b="1" dirty="0" smtClean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 smtClean="0">
                <a:solidFill>
                  <a:srgbClr val="000000"/>
                </a:solidFill>
              </a:rPr>
              <a:t>                 7.82 m ,13,6 m,13,72 m 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   swap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bodies</a:t>
            </a:r>
            <a:endParaRPr lang="tr-TR" altLang="tr-TR" sz="1400" b="1" dirty="0" smtClean="0">
              <a:solidFill>
                <a:srgbClr val="0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5730536" cy="2261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457200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75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0181"/>
            <a:ext cx="83518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336464" y="1058852"/>
            <a:ext cx="4369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b="1" dirty="0" err="1"/>
              <a:t>Uagnpps</a:t>
            </a:r>
            <a:r>
              <a:rPr lang="tr-TR" sz="2400" b="1" dirty="0"/>
              <a:t> </a:t>
            </a:r>
            <a:r>
              <a:rPr lang="tr-TR" sz="2400" b="1" dirty="0" smtClean="0"/>
              <a:t>CERERALS WAGON</a:t>
            </a:r>
            <a:endParaRPr lang="tr-TR" sz="2400" b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2133600" y="304800"/>
            <a:ext cx="528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TARGET WAGON </a:t>
            </a:r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PROJECTS</a:t>
            </a:r>
            <a:endParaRPr lang="tr-TR" sz="2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21458"/>
            <a:ext cx="5540361" cy="2704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İçerik Yer Tutucusu 6"/>
          <p:cNvSpPr txBox="1">
            <a:spLocks/>
          </p:cNvSpPr>
          <p:nvPr/>
        </p:nvSpPr>
        <p:spPr bwMode="auto">
          <a:xfrm>
            <a:off x="6226162" y="1744650"/>
            <a:ext cx="2841640" cy="268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~33 t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~102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120 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empty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Freight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Products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like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smtClean="0">
                <a:solidFill>
                  <a:srgbClr val="000000"/>
                </a:solidFill>
              </a:rPr>
              <a:t>s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oya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bean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,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corn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, </a:t>
            </a:r>
            <a:r>
              <a:rPr lang="tr-TR" altLang="tr-TR" sz="1400" b="1" dirty="0" err="1">
                <a:solidFill>
                  <a:srgbClr val="000000"/>
                </a:solidFill>
              </a:rPr>
              <a:t>wheat</a:t>
            </a: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endParaRPr lang="tr-TR" altLang="tr-TR" sz="1400" b="1" dirty="0" smtClean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needed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to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protect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against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adverse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b="1" dirty="0">
                <a:solidFill>
                  <a:srgbClr val="000000"/>
                </a:solidFill>
              </a:rPr>
              <a:t>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wheather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conditions</a:t>
            </a:r>
            <a:r>
              <a:rPr lang="tr-TR" sz="1400" b="1" dirty="0" smtClean="0">
                <a:solidFill>
                  <a:srgbClr val="000000"/>
                </a:solidFill>
              </a:rPr>
              <a:t>      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sz="1400" b="1" dirty="0">
                <a:solidFill>
                  <a:srgbClr val="000000"/>
                </a:solidFill>
              </a:rPr>
              <a:t> </a:t>
            </a:r>
            <a:r>
              <a:rPr lang="tr-TR" sz="1400" b="1" dirty="0" smtClean="0">
                <a:solidFill>
                  <a:srgbClr val="000000"/>
                </a:solidFill>
              </a:rPr>
              <a:t>             </a:t>
            </a:r>
            <a:endParaRPr lang="tr-TR" sz="14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endParaRPr lang="tr-TR" altLang="tr-TR" sz="1100" dirty="0" smtClean="0">
              <a:solidFill>
                <a:srgbClr val="0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48200"/>
            <a:ext cx="8229600" cy="19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6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0181"/>
            <a:ext cx="83518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315261" y="1032192"/>
            <a:ext cx="6066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b="1" dirty="0" err="1" smtClean="0"/>
              <a:t>Sggns</a:t>
            </a:r>
            <a:r>
              <a:rPr lang="tr-TR" sz="2400" b="1" dirty="0" smtClean="0"/>
              <a:t> 80’ </a:t>
            </a:r>
            <a:r>
              <a:rPr lang="tr-TR" sz="2400" b="1" dirty="0"/>
              <a:t>CONTAINER WAGON (SINGLE UNIT)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315261" y="304800"/>
            <a:ext cx="540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Palatino Linotype" pitchFamily="18" charset="0"/>
              </a:rPr>
              <a:t>TARGET WAGON </a:t>
            </a:r>
            <a:r>
              <a:rPr lang="tr-TR" sz="2800" b="1" dirty="0" smtClean="0">
                <a:solidFill>
                  <a:srgbClr val="C00000"/>
                </a:solidFill>
                <a:latin typeface="Palatino Linotype" pitchFamily="18" charset="0"/>
              </a:rPr>
              <a:t>PROJECTS</a:t>
            </a:r>
            <a:endParaRPr lang="tr-TR" sz="2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7" name="İçerik Yer Tutucusu 6"/>
          <p:cNvSpPr txBox="1">
            <a:spLocks/>
          </p:cNvSpPr>
          <p:nvPr/>
        </p:nvSpPr>
        <p:spPr bwMode="auto">
          <a:xfrm>
            <a:off x="5943600" y="2106433"/>
            <a:ext cx="2956215" cy="246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tr-TR" altLang="tr-TR" sz="1400" b="1" u="sng" dirty="0" smtClean="0">
                <a:solidFill>
                  <a:srgbClr val="000000"/>
                </a:solidFill>
              </a:rPr>
              <a:t>Technical </a:t>
            </a:r>
            <a:r>
              <a:rPr lang="tr-TR" altLang="tr-TR" sz="1400" b="1" u="sng" dirty="0" err="1" smtClean="0">
                <a:solidFill>
                  <a:srgbClr val="000000"/>
                </a:solidFill>
              </a:rPr>
              <a:t>Characteristics</a:t>
            </a:r>
            <a:r>
              <a:rPr lang="tr-TR" altLang="tr-TR" sz="1400" b="1" u="sng" dirty="0" smtClean="0">
                <a:solidFill>
                  <a:srgbClr val="000000"/>
                </a:solidFill>
              </a:rPr>
              <a:t> :</a:t>
            </a:r>
            <a:endParaRPr lang="tr-TR" altLang="tr-TR" sz="1400" b="1" u="sng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Tare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~22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Payload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~68 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Axle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Load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22,5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t</a:t>
            </a:r>
            <a:endParaRPr lang="tr-TR" altLang="tr-TR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tr-TR" altLang="tr-TR" sz="1400" dirty="0" err="1" smtClean="0">
                <a:solidFill>
                  <a:srgbClr val="000000"/>
                </a:solidFill>
              </a:rPr>
              <a:t>Max</a:t>
            </a:r>
            <a:r>
              <a:rPr lang="tr-TR" altLang="tr-TR" sz="1400" dirty="0" smtClean="0">
                <a:solidFill>
                  <a:srgbClr val="000000"/>
                </a:solidFill>
              </a:rPr>
              <a:t>. </a:t>
            </a:r>
            <a:r>
              <a:rPr lang="tr-TR" altLang="tr-TR" sz="1400" dirty="0" err="1" smtClean="0">
                <a:solidFill>
                  <a:srgbClr val="000000"/>
                </a:solidFill>
              </a:rPr>
              <a:t>Speed</a:t>
            </a:r>
            <a:r>
              <a:rPr lang="tr-TR" altLang="tr-TR" sz="1400" dirty="0" smtClean="0">
                <a:solidFill>
                  <a:srgbClr val="000000"/>
                </a:solidFill>
              </a:rPr>
              <a:t> : </a:t>
            </a:r>
            <a:r>
              <a:rPr lang="tr-TR" altLang="tr-TR" sz="1400" b="1" dirty="0">
                <a:solidFill>
                  <a:srgbClr val="000000"/>
                </a:solidFill>
              </a:rPr>
              <a:t>120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km/h (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unladen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tr-TR" altLang="tr-TR" sz="1400" dirty="0" smtClean="0">
                <a:solidFill>
                  <a:srgbClr val="000000"/>
                </a:solidFill>
              </a:rPr>
              <a:t>Hamule : </a:t>
            </a:r>
            <a:r>
              <a:rPr lang="tr-TR" altLang="tr-TR" sz="1400" b="1" dirty="0" smtClean="0">
                <a:solidFill>
                  <a:srgbClr val="000000"/>
                </a:solidFill>
              </a:rPr>
              <a:t>20’, 26’, 30’, 40’, 45’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tr-TR" altLang="tr-TR" sz="1400" b="1" dirty="0" smtClean="0">
                <a:solidFill>
                  <a:srgbClr val="000000"/>
                </a:solidFill>
              </a:rPr>
              <a:t>                </a:t>
            </a:r>
            <a:r>
              <a:rPr lang="tr-TR" altLang="tr-TR" sz="1400" b="1" dirty="0" err="1" smtClean="0">
                <a:solidFill>
                  <a:srgbClr val="000000"/>
                </a:solidFill>
              </a:rPr>
              <a:t>containers</a:t>
            </a:r>
            <a:r>
              <a:rPr lang="tr-TR" altLang="tr-TR" sz="1400" dirty="0" smtClean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tr-TR" altLang="tr-TR" sz="1100" dirty="0" smtClean="0">
              <a:solidFill>
                <a:srgbClr val="00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93857"/>
            <a:ext cx="4572000" cy="314894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53000"/>
            <a:ext cx="800100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76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18133" y="4465535"/>
            <a:ext cx="8245674" cy="720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headEnd/>
            <a:tailEnd/>
          </a:ln>
          <a:scene3d>
            <a:camera prst="obliqueTopLef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defRPr/>
            </a:pPr>
            <a:r>
              <a:rPr lang="tr-T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TS EN 16001 </a:t>
            </a:r>
          </a:p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ENERGY MANAGEMENT SYSTEM</a:t>
            </a:r>
            <a:endParaRPr lang="tr-T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3" y="101797"/>
            <a:ext cx="84740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667000" y="193405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>OUR CERTIFICATES</a:t>
            </a:r>
            <a:endParaRPr lang="tr-T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8600" y="1143000"/>
            <a:ext cx="8245674" cy="720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scene3d>
            <a:camera prst="obliqueTopLef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defRPr/>
            </a:pPr>
            <a:r>
              <a:rPr lang="tr-TR" b="1" dirty="0">
                <a:solidFill>
                  <a:prstClr val="black"/>
                </a:solidFill>
              </a:rPr>
              <a:t>         </a:t>
            </a:r>
            <a:r>
              <a:rPr lang="tr-T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TS EN ISO </a:t>
            </a: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9001:2015  </a:t>
            </a:r>
            <a:endParaRPr lang="tr-T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  <a:p>
            <a:pPr algn="ctr">
              <a:defRPr/>
            </a:pPr>
            <a:r>
              <a:rPr lang="tr-T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     </a:t>
            </a: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QUALITY MANAGEMENT SYSTEM </a:t>
            </a:r>
            <a:endParaRPr lang="tr-T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3436" y="2242494"/>
            <a:ext cx="8245674" cy="720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headEnd/>
            <a:tailEnd/>
          </a:ln>
          <a:scene3d>
            <a:camera prst="obliqueTopLef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defRPr/>
            </a:pPr>
            <a:r>
              <a:rPr lang="tr-TR" b="1" dirty="0">
                <a:solidFill>
                  <a:prstClr val="black"/>
                </a:solidFill>
              </a:rPr>
              <a:t>          </a:t>
            </a: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TS </a:t>
            </a:r>
            <a:r>
              <a:rPr lang="tr-T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18001:2008 OHSAS  </a:t>
            </a:r>
          </a:p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       OCCUPATIONAL HEALTH AND SAFETY</a:t>
            </a:r>
          </a:p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          MANAGEMENT SYSTEM   </a:t>
            </a:r>
            <a:endParaRPr lang="tr-T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3436" y="3297474"/>
            <a:ext cx="8245674" cy="720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headEnd/>
            <a:tailEnd/>
          </a:ln>
          <a:scene3d>
            <a:camera prst="obliqueTopLef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defRPr/>
            </a:pPr>
            <a:endParaRPr lang="tr-TR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tr-T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TS EN ISO 14001:2004 </a:t>
            </a:r>
          </a:p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  ENVIRONMENTAL MANAGEMENT SYSTEM</a:t>
            </a:r>
            <a:endParaRPr lang="en-GB" dirty="0">
              <a:solidFill>
                <a:srgbClr val="95B3D7"/>
              </a:solidFill>
              <a:cs typeface="Tahoma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3436" y="5524747"/>
            <a:ext cx="8245674" cy="7922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headEnd/>
            <a:tailEnd/>
          </a:ln>
          <a:scene3d>
            <a:camera prst="obliqueTopLef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defRPr/>
            </a:pPr>
            <a:r>
              <a:rPr lang="tr-T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TS EN 15085-2 </a:t>
            </a:r>
          </a:p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WELD</a:t>
            </a:r>
            <a:r>
              <a:rPr lang="tr-T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NG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OF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RA</a:t>
            </a: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LWAY VEH</a:t>
            </a:r>
            <a:r>
              <a:rPr lang="tr-T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CLES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AND COMPONENTS</a:t>
            </a:r>
            <a:endParaRPr lang="tr-T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6" y="2242494"/>
            <a:ext cx="1142283" cy="114228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08" y="2029729"/>
            <a:ext cx="1855592" cy="1105740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4" y="868189"/>
            <a:ext cx="1733507" cy="126621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23" y="3810000"/>
            <a:ext cx="1208582" cy="180385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419">
            <a:off x="141609" y="3724975"/>
            <a:ext cx="1800467" cy="110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Yuvarlatılmış Dikdörtgen 7"/>
          <p:cNvSpPr/>
          <p:nvPr/>
        </p:nvSpPr>
        <p:spPr>
          <a:xfrm>
            <a:off x="304799" y="157490"/>
            <a:ext cx="8447115" cy="68071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8 Resim" descr="TÜDEMSAŞ Giriş Görünü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56"/>
            <a:ext cx="9144000" cy="617220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 txBox="1">
            <a:spLocks/>
          </p:cNvSpPr>
          <p:nvPr/>
        </p:nvSpPr>
        <p:spPr>
          <a:xfrm>
            <a:off x="322186" y="1800188"/>
            <a:ext cx="7776864" cy="5026669"/>
          </a:xfrm>
          <a:prstGeom prst="rect">
            <a:avLst/>
          </a:prstGeom>
        </p:spPr>
        <p:txBody>
          <a:bodyPr lIns="103195" tIns="51596" rIns="103195" bIns="51596">
            <a:normAutofit fontScale="97500"/>
          </a:bodyPr>
          <a:lstStyle/>
          <a:p>
            <a:pPr algn="ctr" defTabSz="1031946" fontAlgn="auto">
              <a:spcAft>
                <a:spcPts val="0"/>
              </a:spcAft>
              <a:defRPr/>
            </a:pPr>
            <a:r>
              <a:rPr lang="tr-TR" sz="8100" b="1" cap="all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tr-TR" sz="8100" b="1" cap="all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</a:br>
            <a:endParaRPr lang="tr-TR" sz="7800" b="1" cap="small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" name="4 Dikdörtgen"/>
          <p:cNvSpPr>
            <a:spLocks noChangeArrowheads="1"/>
          </p:cNvSpPr>
          <p:nvPr/>
        </p:nvSpPr>
        <p:spPr bwMode="auto">
          <a:xfrm>
            <a:off x="152400" y="775157"/>
            <a:ext cx="9145588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914400" lvl="1" indent="-457200" algn="just">
              <a:buFont typeface="Wingdings" pitchFamily="2" charset="2"/>
              <a:buChar char="Ø"/>
            </a:pPr>
            <a:r>
              <a:rPr lang="tr-TR" altLang="tr-TR" sz="3500" dirty="0" smtClean="0"/>
              <a:t>   </a:t>
            </a:r>
            <a:r>
              <a:rPr lang="tr-TR" altLang="tr-TR" sz="2800" dirty="0" smtClean="0"/>
              <a:t>TOTAL AREA : 418.000 </a:t>
            </a:r>
            <a:r>
              <a:rPr lang="tr-TR" altLang="tr-TR" sz="2800" dirty="0"/>
              <a:t>m</a:t>
            </a:r>
            <a:r>
              <a:rPr lang="tr-TR" altLang="tr-TR" sz="2800" baseline="30000" dirty="0"/>
              <a:t>2</a:t>
            </a:r>
            <a:r>
              <a:rPr lang="tr-TR" altLang="tr-TR" sz="2800" dirty="0"/>
              <a:t> </a:t>
            </a:r>
            <a:r>
              <a:rPr lang="tr-TR" altLang="tr-TR" sz="2800" dirty="0" smtClean="0"/>
              <a:t> </a:t>
            </a:r>
          </a:p>
          <a:p>
            <a:pPr marL="914400" lvl="1" indent="-457200" algn="just">
              <a:buFont typeface="Wingdings" pitchFamily="2" charset="2"/>
              <a:buChar char="Ø"/>
            </a:pPr>
            <a:r>
              <a:rPr lang="tr-TR" altLang="tr-TR" sz="2800" dirty="0" smtClean="0"/>
              <a:t>    INDOOR AREA : 110.000 m</a:t>
            </a:r>
            <a:r>
              <a:rPr lang="tr-TR" altLang="tr-TR" sz="2800" baseline="30000" dirty="0" smtClean="0"/>
              <a:t>2</a:t>
            </a:r>
            <a:r>
              <a:rPr lang="tr-TR" altLang="tr-TR" sz="2800" dirty="0" smtClean="0"/>
              <a:t> </a:t>
            </a:r>
            <a:endParaRPr lang="tr-TR" altLang="tr-TR" sz="2800" dirty="0"/>
          </a:p>
          <a:p>
            <a:pPr marL="914400" lvl="1" indent="-457200" algn="just">
              <a:buFont typeface="Wingdings" pitchFamily="2" charset="2"/>
              <a:buChar char="Ø"/>
            </a:pPr>
            <a:r>
              <a:rPr lang="tr-TR" altLang="tr-TR" sz="2800" dirty="0"/>
              <a:t> </a:t>
            </a:r>
            <a:r>
              <a:rPr lang="tr-TR" altLang="tr-TR" sz="2800" dirty="0" smtClean="0"/>
              <a:t>   PERSONNEL : </a:t>
            </a:r>
            <a:r>
              <a:rPr lang="tr-TR" altLang="tr-TR" sz="2800" b="1" dirty="0" smtClean="0"/>
              <a:t>1098 </a:t>
            </a:r>
            <a:r>
              <a:rPr lang="tr-TR" altLang="tr-TR" sz="2800" b="1" dirty="0" err="1" smtClean="0"/>
              <a:t>workers</a:t>
            </a:r>
            <a:r>
              <a:rPr lang="tr-TR" altLang="tr-TR" sz="2800" b="1" dirty="0" smtClean="0"/>
              <a:t> </a:t>
            </a:r>
            <a:endParaRPr lang="tr-TR" altLang="tr-TR" sz="2800" b="1" dirty="0" smtClean="0"/>
          </a:p>
          <a:p>
            <a:pPr lvl="1" algn="just"/>
            <a:r>
              <a:rPr lang="tr-TR" altLang="tr-TR" sz="2800" dirty="0" smtClean="0"/>
              <a:t>                                  </a:t>
            </a:r>
            <a:r>
              <a:rPr lang="tr-TR" altLang="tr-TR" sz="2400" dirty="0" smtClean="0"/>
              <a:t>(787 </a:t>
            </a:r>
            <a:r>
              <a:rPr lang="tr-TR" altLang="tr-TR" sz="2400" dirty="0" err="1" smtClean="0"/>
              <a:t>blue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collar</a:t>
            </a:r>
            <a:r>
              <a:rPr lang="tr-TR" altLang="tr-TR" sz="2400" dirty="0" smtClean="0"/>
              <a:t>+ 311 </a:t>
            </a:r>
            <a:r>
              <a:rPr lang="tr-TR" altLang="tr-TR" sz="2400" dirty="0" err="1" smtClean="0"/>
              <a:t>white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collar</a:t>
            </a:r>
            <a:r>
              <a:rPr lang="tr-TR" altLang="tr-TR" sz="2400" dirty="0" smtClean="0"/>
              <a:t>)</a:t>
            </a:r>
          </a:p>
          <a:p>
            <a:pPr marL="1828800" lvl="3" indent="-457200" algn="just">
              <a:buFont typeface="Wingdings" panose="05000000000000000000" pitchFamily="2" charset="2"/>
              <a:buChar char="§"/>
            </a:pPr>
            <a:r>
              <a:rPr lang="tr-TR" altLang="tr-TR" sz="2800" dirty="0" smtClean="0"/>
              <a:t>An </a:t>
            </a:r>
            <a:r>
              <a:rPr lang="tr-TR" altLang="tr-TR" sz="2800" dirty="0" err="1" smtClean="0"/>
              <a:t>affiliated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company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owned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by</a:t>
            </a:r>
            <a:r>
              <a:rPr lang="tr-TR" altLang="tr-TR" sz="2800" dirty="0" smtClean="0"/>
              <a:t> TCDD</a:t>
            </a:r>
          </a:p>
          <a:p>
            <a:pPr marL="1828800" lvl="3" indent="-457200" algn="just">
              <a:buFont typeface="Wingdings" panose="05000000000000000000" pitchFamily="2" charset="2"/>
              <a:buChar char="§"/>
            </a:pPr>
            <a:r>
              <a:rPr lang="tr-TR" altLang="tr-TR" sz="2800" dirty="0" err="1" smtClean="0"/>
              <a:t>Freight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wagons</a:t>
            </a:r>
            <a:endParaRPr lang="tr-TR" altLang="tr-TR" sz="2800" dirty="0" smtClean="0"/>
          </a:p>
        </p:txBody>
      </p:sp>
      <p:sp>
        <p:nvSpPr>
          <p:cNvPr id="7" name="Metin kutusu 6"/>
          <p:cNvSpPr txBox="1"/>
          <p:nvPr/>
        </p:nvSpPr>
        <p:spPr>
          <a:xfrm>
            <a:off x="688634" y="217998"/>
            <a:ext cx="8535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Main Business : </a:t>
            </a:r>
            <a:r>
              <a:rPr lang="tr-TR" sz="2800" b="1" dirty="0" smtClean="0">
                <a:solidFill>
                  <a:srgbClr val="3E1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FREIGHT WAGON</a:t>
            </a:r>
            <a:endParaRPr lang="tr-TR" sz="2800" b="1" dirty="0">
              <a:solidFill>
                <a:srgbClr val="3E18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514600" y="3429000"/>
            <a:ext cx="5867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14450" lvl="2" indent="-400050" algn="just">
              <a:buFont typeface="Wingdings" pitchFamily="2" charset="2"/>
              <a:buChar char="ü"/>
            </a:pPr>
            <a:r>
              <a:rPr lang="tr-TR" altLang="tr-TR" sz="3000" dirty="0"/>
              <a:t> </a:t>
            </a:r>
            <a:r>
              <a:rPr lang="tr-TR" altLang="tr-TR" sz="2400" b="1" dirty="0" err="1" smtClean="0"/>
              <a:t>Production</a:t>
            </a:r>
            <a:endParaRPr lang="tr-TR" altLang="tr-TR" sz="2400" b="1" dirty="0"/>
          </a:p>
          <a:p>
            <a:pPr marL="1314450" lvl="2" indent="-400050" algn="just">
              <a:buFont typeface="Wingdings" pitchFamily="2" charset="2"/>
              <a:buChar char="ü"/>
            </a:pPr>
            <a:r>
              <a:rPr lang="tr-TR" altLang="tr-TR" sz="2400" b="1" dirty="0" smtClean="0"/>
              <a:t> </a:t>
            </a:r>
            <a:r>
              <a:rPr lang="tr-TR" altLang="tr-TR" sz="2400" b="1" dirty="0" err="1" smtClean="0"/>
              <a:t>Maintenance</a:t>
            </a:r>
            <a:r>
              <a:rPr lang="tr-TR" altLang="tr-TR" sz="2400" b="1" dirty="0" smtClean="0"/>
              <a:t> &amp; </a:t>
            </a:r>
            <a:r>
              <a:rPr lang="tr-TR" altLang="tr-TR" sz="2400" b="1" dirty="0" err="1" smtClean="0"/>
              <a:t>Repair</a:t>
            </a:r>
            <a:r>
              <a:rPr lang="tr-TR" altLang="tr-TR" sz="2400" b="1" dirty="0" smtClean="0"/>
              <a:t> / </a:t>
            </a:r>
            <a:r>
              <a:rPr lang="tr-TR" altLang="tr-TR" sz="2400" b="1" dirty="0" err="1" smtClean="0"/>
              <a:t>Revision</a:t>
            </a:r>
            <a:endParaRPr lang="tr-TR" altLang="tr-TR" sz="2400" b="1" dirty="0"/>
          </a:p>
          <a:p>
            <a:pPr marL="1314450" lvl="2" indent="-400050" algn="just">
              <a:buFont typeface="Wingdings" pitchFamily="2" charset="2"/>
              <a:buChar char="ü"/>
            </a:pPr>
            <a:r>
              <a:rPr lang="tr-TR" altLang="tr-TR" sz="2400" b="1" dirty="0" smtClean="0"/>
              <a:t> </a:t>
            </a:r>
            <a:r>
              <a:rPr lang="tr-TR" altLang="tr-TR" sz="2400" b="1" dirty="0" err="1" smtClean="0"/>
              <a:t>Refurbishment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359075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115888"/>
            <a:ext cx="89281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3000" b="1" dirty="0" err="1" smtClean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Supporting</a:t>
            </a:r>
            <a:r>
              <a:rPr lang="tr-TR" sz="3000" b="1" dirty="0" smtClean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3000" b="1" dirty="0" err="1" smtClean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Rail</a:t>
            </a:r>
            <a:r>
              <a:rPr lang="tr-TR" sz="3000" b="1" dirty="0" smtClean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3000" b="1" dirty="0" err="1" smtClean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Industry</a:t>
            </a:r>
            <a:r>
              <a:rPr lang="tr-TR" sz="3000" b="1" dirty="0" smtClean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in </a:t>
            </a:r>
            <a:r>
              <a:rPr lang="tr-TR" sz="3000" b="1" dirty="0" smtClean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Sivas</a:t>
            </a:r>
            <a:endParaRPr lang="tr-TR" altLang="tr-TR" sz="3000" b="1" dirty="0">
              <a:solidFill>
                <a:srgbClr val="1407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25443" y="3330516"/>
            <a:ext cx="76327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Direct </a:t>
            </a:r>
            <a:r>
              <a:rPr lang="tr-TR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employment</a:t>
            </a:r>
            <a:r>
              <a:rPr lang="tr-TR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of  </a:t>
            </a: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600 </a:t>
            </a:r>
            <a:r>
              <a:rPr lang="tr-T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persons</a:t>
            </a:r>
            <a:endParaRPr lang="tr-TR" altLang="tr-TR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403350" y="4144963"/>
            <a:ext cx="6985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Export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opportunities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with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high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quality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products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at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low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cost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thanks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to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the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emerging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public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private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partnerships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with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subsidiary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industry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around</a:t>
            </a:r>
            <a:r>
              <a:rPr lang="tr-T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Sivas. </a:t>
            </a:r>
            <a:endParaRPr lang="tr-T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903913" y="700088"/>
            <a:ext cx="2630487" cy="27084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High </a:t>
            </a:r>
            <a:r>
              <a:rPr lang="tr-TR" altLang="tr-TR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quality</a:t>
            </a: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 </a:t>
            </a:r>
            <a:r>
              <a:rPr lang="tr-TR" altLang="tr-TR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low</a:t>
            </a: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altLang="tr-TR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cost</a:t>
            </a: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r>
              <a:rPr lang="tr-TR" altLang="tr-TR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thanks</a:t>
            </a: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altLang="tr-TR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</a:t>
            </a: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altLang="tr-TR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regional</a:t>
            </a:r>
            <a:r>
              <a:rPr lang="tr-TR" altLang="tr-T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altLang="tr-TR" sz="3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clustering</a:t>
            </a:r>
            <a:endParaRPr lang="tr-TR" altLang="tr-TR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tds900467\Desktop\Sunum\Yatay-Dikey Büyü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4032746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115888"/>
            <a:ext cx="89281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3000" b="1" dirty="0" err="1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Supporting</a:t>
            </a:r>
            <a:r>
              <a:rPr lang="tr-TR" sz="3000" b="1" dirty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3000" b="1" dirty="0" err="1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Rail</a:t>
            </a:r>
            <a:r>
              <a:rPr lang="tr-TR" sz="3000" b="1" dirty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3000" b="1" dirty="0" err="1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Industry</a:t>
            </a:r>
            <a:r>
              <a:rPr lang="tr-TR" sz="3000" b="1" dirty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in Sivas</a:t>
            </a:r>
            <a:endParaRPr lang="tr-TR" altLang="tr-TR" sz="3000" b="1" dirty="0">
              <a:solidFill>
                <a:srgbClr val="1407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115616" y="1513651"/>
            <a:ext cx="73450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POLAND 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pcs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of 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Sgns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type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freight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wagon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(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delivered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</a:t>
            </a:r>
            <a:endParaRPr lang="tr-T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GERMANY 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18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pcs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of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Megaswing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Pocket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Wagon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(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serial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production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AUSTRIA: </a:t>
            </a:r>
            <a:r>
              <a:rPr lang="tr-T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150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pcs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of </a:t>
            </a:r>
            <a:r>
              <a:rPr lang="tr-T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80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feet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Container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Wagon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(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Preperation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serial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production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is </a:t>
            </a:r>
            <a:r>
              <a:rPr lang="tr-T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underway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tr-T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tr-T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tr-T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0" y="908720"/>
            <a:ext cx="89281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PROJECTS </a:t>
            </a:r>
            <a:r>
              <a:rPr lang="tr-TR" sz="3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for</a:t>
            </a:r>
            <a:r>
              <a:rPr lang="tr-TR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EUROPE</a:t>
            </a:r>
            <a:endParaRPr lang="tr-TR" altLang="tr-TR" sz="3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27" name="Picture 3" descr="C:\Users\tds900467\Desktop\08a8785b-cb68-41f7-ae62-e158b75de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048"/>
            <a:ext cx="3132410" cy="2507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861048"/>
            <a:ext cx="3384376" cy="2507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63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115888"/>
            <a:ext cx="89281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3000" b="1" dirty="0" err="1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Supporting</a:t>
            </a:r>
            <a:r>
              <a:rPr lang="tr-TR" sz="3000" b="1" dirty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3000" b="1" dirty="0" err="1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Rail</a:t>
            </a:r>
            <a:r>
              <a:rPr lang="tr-TR" sz="3000" b="1" dirty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tr-TR" sz="3000" b="1" dirty="0" err="1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Industry</a:t>
            </a:r>
            <a:r>
              <a:rPr lang="tr-TR" sz="3000" b="1" dirty="0">
                <a:solidFill>
                  <a:srgbClr val="140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in Sivas</a:t>
            </a:r>
            <a:endParaRPr lang="tr-TR" altLang="tr-TR" sz="3000" b="1" dirty="0">
              <a:solidFill>
                <a:srgbClr val="1407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115616" y="1628800"/>
            <a:ext cx="7345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AUSTRIA: </a:t>
            </a:r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120 </a:t>
            </a:r>
            <a:r>
              <a:rPr lang="tr-TR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pcs</a:t>
            </a:r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of </a:t>
            </a:r>
            <a:r>
              <a:rPr lang="tr-TR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bogies</a:t>
            </a:r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(</a:t>
            </a:r>
            <a:r>
              <a:rPr lang="tr-TR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delivered</a:t>
            </a:r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tr-TR" sz="2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tr-TR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SWITZERLAND </a:t>
            </a:r>
            <a:r>
              <a:rPr lang="tr-T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50 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pcs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of 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bogies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(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delivered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tr-TR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tr-T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</a:t>
            </a:r>
            <a:r>
              <a:rPr lang="tr-TR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tr-TR" sz="24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</a:t>
            </a:r>
            <a:r>
              <a:rPr lang="tr-TR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25 </a:t>
            </a:r>
            <a:r>
              <a:rPr lang="tr-TR" sz="24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pcs</a:t>
            </a:r>
            <a:r>
              <a:rPr lang="tr-TR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of 80 </a:t>
            </a:r>
            <a:r>
              <a:rPr lang="tr-TR" sz="24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feet</a:t>
            </a:r>
            <a:r>
              <a:rPr lang="tr-TR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4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Container</a:t>
            </a:r>
            <a:r>
              <a:rPr lang="tr-TR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4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Wagons</a:t>
            </a:r>
            <a:r>
              <a:rPr lang="tr-TR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tr-TR" sz="24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>
              <a:defRPr/>
            </a:pPr>
            <a:endParaRPr lang="tr-T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CROTIA </a:t>
            </a:r>
            <a:r>
              <a:rPr lang="tr-T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340 </a:t>
            </a:r>
            <a:r>
              <a:rPr lang="tr-TR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pcs</a:t>
            </a:r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of </a:t>
            </a:r>
            <a:r>
              <a:rPr lang="tr-TR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bogies</a:t>
            </a:r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(</a:t>
            </a:r>
            <a:r>
              <a:rPr lang="tr-TR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Contract</a:t>
            </a:r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signed</a:t>
            </a:r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tr-T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>
              <a:defRPr/>
            </a:pPr>
            <a:endParaRPr lang="tr-TR" sz="24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0" y="908720"/>
            <a:ext cx="89281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PROJECTS </a:t>
            </a:r>
            <a:r>
              <a:rPr lang="tr-TR" sz="3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for</a:t>
            </a:r>
            <a:r>
              <a:rPr lang="tr-TR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EUROPE</a:t>
            </a:r>
            <a:endParaRPr lang="tr-TR" altLang="tr-TR" sz="3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19" y="4312421"/>
            <a:ext cx="3907547" cy="195017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12421"/>
            <a:ext cx="3758311" cy="195017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96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ÜDEMSAŞ SUNUMLAR\TÜDEMSAŞ RESİM\Çırak Okulu\_DSC003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089" y="4796557"/>
            <a:ext cx="2932816" cy="172878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Resim 5" descr="_DSC0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196157"/>
            <a:ext cx="2925293" cy="15430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1"/>
          <p:cNvSpPr/>
          <p:nvPr/>
        </p:nvSpPr>
        <p:spPr>
          <a:xfrm>
            <a:off x="0" y="11663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alt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TRAINING CENTER </a:t>
            </a:r>
            <a:r>
              <a:rPr lang="tr-TR" altLang="tr-T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</a:t>
            </a:r>
            <a:r>
              <a:rPr lang="tr-TR" alt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WELDING TECHNIQUES</a:t>
            </a:r>
            <a:endParaRPr lang="tr-TR" alt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088" y="2924349"/>
            <a:ext cx="2933953" cy="16561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ikdörtgen 7"/>
          <p:cNvSpPr/>
          <p:nvPr/>
        </p:nvSpPr>
        <p:spPr>
          <a:xfrm>
            <a:off x="4067944" y="764704"/>
            <a:ext cx="4644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>
              <a:defRPr/>
            </a:pPr>
            <a:r>
              <a:rPr lang="tr-TR" altLang="tr-T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</a:t>
            </a:r>
            <a:r>
              <a:rPr lang="tr-TR" altLang="tr-T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OPENING </a:t>
            </a:r>
            <a:r>
              <a:rPr lang="tr-TR" altLang="tr-T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 </a:t>
            </a:r>
            <a:r>
              <a:rPr lang="tr-TR" altLang="tr-TR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June</a:t>
            </a:r>
            <a:r>
              <a:rPr lang="tr-TR" altLang="tr-T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tr-TR" altLang="tr-T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2013</a:t>
            </a:r>
          </a:p>
          <a:p>
            <a:pPr marL="177800" lvl="1">
              <a:defRPr/>
            </a:pPr>
            <a:endParaRPr lang="tr-TR" sz="1200" dirty="0"/>
          </a:p>
          <a:p>
            <a:pPr marL="631825" lvl="1" indent="-276225">
              <a:buFont typeface="Arial" panose="020B0604020202020204" pitchFamily="34" charset="0"/>
              <a:buChar char="•"/>
              <a:defRPr/>
            </a:pPr>
            <a:r>
              <a:rPr lang="tr-TR" altLang="tr-TR" sz="2200" b="1" dirty="0" err="1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Welders</a:t>
            </a:r>
            <a:r>
              <a:rPr lang="tr-TR" altLang="tr-TR" sz="2200" b="1" dirty="0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of TÜDEMSAŞ,</a:t>
            </a:r>
            <a:endParaRPr lang="tr-TR" altLang="tr-TR" sz="2200" b="1" dirty="0">
              <a:solidFill>
                <a:srgbClr val="0506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631825" lvl="1" indent="-276225">
              <a:buFont typeface="Arial" panose="020B0604020202020204" pitchFamily="34" charset="0"/>
              <a:buChar char="•"/>
              <a:defRPr/>
            </a:pPr>
            <a:endParaRPr lang="tr-TR" altLang="tr-TR" sz="600" b="1" dirty="0">
              <a:solidFill>
                <a:srgbClr val="0506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631825" lvl="1" indent="-276225">
              <a:buFont typeface="Arial" panose="020B0604020202020204" pitchFamily="34" charset="0"/>
              <a:buChar char="•"/>
              <a:defRPr/>
            </a:pPr>
            <a:r>
              <a:rPr lang="tr-TR" altLang="tr-TR" sz="2200" b="1" dirty="0" err="1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Welders</a:t>
            </a:r>
            <a:r>
              <a:rPr lang="tr-TR" altLang="tr-TR" sz="2200" b="1" dirty="0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in TCDD,</a:t>
            </a:r>
            <a:endParaRPr lang="tr-TR" altLang="tr-TR" sz="2200" b="1" dirty="0">
              <a:solidFill>
                <a:srgbClr val="0506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631825" lvl="1" indent="-276225">
              <a:buFont typeface="Arial" panose="020B0604020202020204" pitchFamily="34" charset="0"/>
              <a:buChar char="•"/>
              <a:defRPr/>
            </a:pPr>
            <a:endParaRPr lang="tr-TR" altLang="tr-TR" sz="600" b="1" dirty="0">
              <a:solidFill>
                <a:srgbClr val="0506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631825" lvl="1" indent="-276225">
              <a:buFont typeface="Arial" panose="020B0604020202020204" pitchFamily="34" charset="0"/>
              <a:buChar char="•"/>
              <a:defRPr/>
            </a:pPr>
            <a:r>
              <a:rPr lang="tr-TR" altLang="tr-TR" sz="2200" b="1" dirty="0" err="1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Welders</a:t>
            </a:r>
            <a:r>
              <a:rPr lang="tr-TR" altLang="tr-TR" sz="2200" b="1" dirty="0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in </a:t>
            </a:r>
            <a:r>
              <a:rPr lang="tr-TR" altLang="tr-TR" sz="2200" b="1" dirty="0" err="1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private</a:t>
            </a:r>
            <a:r>
              <a:rPr lang="tr-TR" altLang="tr-TR" sz="2200" b="1" dirty="0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altLang="tr-TR" sz="2200" b="1" dirty="0" err="1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companies</a:t>
            </a:r>
            <a:endParaRPr lang="tr-TR" altLang="tr-TR" sz="2200" b="1" dirty="0" smtClean="0">
              <a:solidFill>
                <a:srgbClr val="0506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177800" lvl="1">
              <a:defRPr/>
            </a:pPr>
            <a:endParaRPr lang="tr-TR" altLang="tr-TR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014841"/>
              </p:ext>
            </p:extLst>
          </p:nvPr>
        </p:nvGraphicFramePr>
        <p:xfrm>
          <a:off x="4211960" y="3429000"/>
          <a:ext cx="4536504" cy="2957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8352"/>
                <a:gridCol w="1368152"/>
              </a:tblGrid>
              <a:tr h="3517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Training Center </a:t>
                      </a:r>
                      <a:r>
                        <a:rPr lang="tr-TR" sz="1600" b="1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tr-TR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1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Welding</a:t>
                      </a:r>
                      <a:r>
                        <a:rPr lang="tr-TR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1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Techniques</a:t>
                      </a:r>
                      <a:endParaRPr lang="tr-TR" sz="1600" b="1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rgbClr val="0E04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04083">
                <a:tc>
                  <a:txBody>
                    <a:bodyPr/>
                    <a:lstStyle/>
                    <a:p>
                      <a:pPr marL="0" algn="l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Total </a:t>
                      </a:r>
                      <a:r>
                        <a:rPr kumimoji="0" lang="tr-TR" sz="1400" b="1" kern="1200" dirty="0" err="1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Number</a:t>
                      </a:r>
                      <a:r>
                        <a:rPr kumimoji="0" lang="tr-TR" sz="1400" b="1" kern="1200" baseline="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of </a:t>
                      </a:r>
                      <a:r>
                        <a:rPr kumimoji="0" lang="tr-TR" sz="1400" b="1" kern="1200" dirty="0" err="1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Trainees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2308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04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Total </a:t>
                      </a:r>
                      <a:r>
                        <a:rPr kumimoji="0" lang="tr-TR" sz="1400" b="1" kern="1200" dirty="0" err="1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Number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of </a:t>
                      </a:r>
                      <a:r>
                        <a:rPr kumimoji="0" lang="tr-TR" sz="1400" b="1" kern="1200" dirty="0" err="1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Certified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tr-TR" sz="1400" b="1" kern="1200" dirty="0" err="1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Trainees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1851</a:t>
                      </a:r>
                      <a:endParaRPr kumimoji="0" lang="tr-TR" sz="1400" b="1" kern="1200" dirty="0" smtClean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617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tr-TR" sz="1400" b="1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Certificates</a:t>
                      </a:r>
                      <a:r>
                        <a:rPr kumimoji="0" lang="tr-TR" sz="14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tr-TR" sz="1400" b="1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Given</a:t>
                      </a:r>
                      <a:endParaRPr kumimoji="0" lang="tr-TR" sz="14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72150">
                <a:tc>
                  <a:txBody>
                    <a:bodyPr/>
                    <a:lstStyle/>
                    <a:p>
                      <a:pPr marL="0" algn="l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TÜDEMSAŞ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1173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07176">
                <a:tc>
                  <a:txBody>
                    <a:bodyPr/>
                    <a:lstStyle/>
                    <a:p>
                      <a:pPr marL="0" algn="l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TCDD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347</a:t>
                      </a:r>
                      <a:endParaRPr kumimoji="0" lang="tr-TR" sz="1400" b="1" kern="1200" dirty="0" smtClean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64982">
                <a:tc>
                  <a:txBody>
                    <a:bodyPr/>
                    <a:lstStyle/>
                    <a:p>
                      <a:pPr marL="0" algn="l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kumimoji="0" lang="tr-TR" sz="1400" b="1" kern="1200" dirty="0" err="1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Private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Enterprises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304</a:t>
                      </a:r>
                      <a:endParaRPr kumimoji="0" lang="tr-TR" sz="1400" b="1" kern="1200" dirty="0" smtClean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64982">
                <a:tc>
                  <a:txBody>
                    <a:bodyPr/>
                    <a:lstStyle/>
                    <a:p>
                      <a:pPr marL="0" algn="l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kumimoji="0" lang="tr-TR" sz="1400" b="1" kern="1200" dirty="0" err="1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Individuals</a:t>
                      </a: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tr-TR" sz="1400" b="1" kern="1200" dirty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035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tr-TR" sz="1400" b="1" kern="1200" dirty="0" smtClean="0">
                          <a:solidFill>
                            <a:srgbClr val="050607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258</a:t>
                      </a:r>
                      <a:endParaRPr kumimoji="0" lang="tr-TR" sz="1400" b="1" kern="1200" dirty="0" smtClean="0">
                        <a:solidFill>
                          <a:srgbClr val="050607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4449" marR="4444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Dikdörtgen 1"/>
          <p:cNvSpPr/>
          <p:nvPr/>
        </p:nvSpPr>
        <p:spPr>
          <a:xfrm>
            <a:off x="7596336" y="6488668"/>
            <a:ext cx="912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1200" b="1" dirty="0" smtClean="0">
                <a:solidFill>
                  <a:srgbClr val="0506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Mayıs 2019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7415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" y="0"/>
            <a:ext cx="91417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ikdörtgen 1"/>
          <p:cNvSpPr/>
          <p:nvPr/>
        </p:nvSpPr>
        <p:spPr>
          <a:xfrm>
            <a:off x="-11372" y="228600"/>
            <a:ext cx="9144000" cy="186512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tr-TR" sz="6000" b="1" dirty="0">
                <a:ln w="12700">
                  <a:noFill/>
                  <a:prstDash val="solid"/>
                </a:ln>
                <a:solidFill>
                  <a:srgbClr val="1407B9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TÜDEMSAŞ</a:t>
            </a:r>
          </a:p>
          <a:p>
            <a:pPr algn="ctr">
              <a:lnSpc>
                <a:spcPct val="120000"/>
              </a:lnSpc>
              <a:defRPr/>
            </a:pPr>
            <a:r>
              <a:rPr lang="tr-TR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Türkiye </a:t>
            </a:r>
            <a:r>
              <a:rPr lang="tr-TR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Demiryolu</a:t>
            </a:r>
            <a:r>
              <a:rPr lang="tr-TR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Makinaları Sanayi </a:t>
            </a:r>
            <a:r>
              <a:rPr lang="tr-TR" sz="36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AŞ</a:t>
            </a:r>
            <a:endParaRPr lang="tr-TR" sz="36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482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Metin kutusu 1"/>
          <p:cNvSpPr txBox="1"/>
          <p:nvPr/>
        </p:nvSpPr>
        <p:spPr>
          <a:xfrm>
            <a:off x="381000" y="3132151"/>
            <a:ext cx="7620000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tr-TR" sz="4400" dirty="0" err="1" smtClean="0">
                <a:solidFill>
                  <a:srgbClr val="3E18A8"/>
                </a:solidFill>
              </a:rPr>
              <a:t>Thank</a:t>
            </a:r>
            <a:r>
              <a:rPr lang="tr-TR" sz="4400" dirty="0" smtClean="0">
                <a:solidFill>
                  <a:srgbClr val="3E18A8"/>
                </a:solidFill>
              </a:rPr>
              <a:t> </a:t>
            </a:r>
            <a:r>
              <a:rPr lang="tr-TR" sz="4400" dirty="0" err="1" smtClean="0">
                <a:solidFill>
                  <a:srgbClr val="3E18A8"/>
                </a:solidFill>
              </a:rPr>
              <a:t>you</a:t>
            </a:r>
            <a:r>
              <a:rPr lang="tr-TR" sz="4400" dirty="0" smtClean="0">
                <a:solidFill>
                  <a:srgbClr val="3E18A8"/>
                </a:solidFill>
              </a:rPr>
              <a:t> </a:t>
            </a:r>
            <a:r>
              <a:rPr lang="tr-TR" sz="4400" dirty="0" err="1" smtClean="0">
                <a:solidFill>
                  <a:srgbClr val="3E18A8"/>
                </a:solidFill>
              </a:rPr>
              <a:t>for</a:t>
            </a:r>
            <a:r>
              <a:rPr lang="tr-TR" sz="4400" dirty="0" smtClean="0">
                <a:solidFill>
                  <a:srgbClr val="3E18A8"/>
                </a:solidFill>
              </a:rPr>
              <a:t> </a:t>
            </a:r>
            <a:r>
              <a:rPr lang="tr-TR" sz="4400" dirty="0" err="1" smtClean="0">
                <a:solidFill>
                  <a:srgbClr val="3E18A8"/>
                </a:solidFill>
              </a:rPr>
              <a:t>your</a:t>
            </a:r>
            <a:r>
              <a:rPr lang="tr-TR" sz="4400" dirty="0" smtClean="0">
                <a:solidFill>
                  <a:srgbClr val="3E18A8"/>
                </a:solidFill>
              </a:rPr>
              <a:t> </a:t>
            </a:r>
            <a:r>
              <a:rPr lang="tr-TR" sz="4400" dirty="0" err="1" smtClean="0">
                <a:solidFill>
                  <a:srgbClr val="3E18A8"/>
                </a:solidFill>
              </a:rPr>
              <a:t>attention</a:t>
            </a:r>
            <a:r>
              <a:rPr lang="tr-TR" sz="4400" dirty="0" smtClean="0">
                <a:solidFill>
                  <a:srgbClr val="3E18A8"/>
                </a:solidFill>
              </a:rPr>
              <a:t>.</a:t>
            </a:r>
            <a:endParaRPr lang="tr-TR" sz="4400" dirty="0">
              <a:solidFill>
                <a:srgbClr val="3E18A8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429000" y="4114800"/>
            <a:ext cx="4648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/>
              <a:t>Zühtü ÇOPUR</a:t>
            </a:r>
          </a:p>
          <a:p>
            <a:r>
              <a:rPr lang="tr-TR" b="1" dirty="0" err="1" smtClean="0"/>
              <a:t>Mechanical</a:t>
            </a:r>
            <a:r>
              <a:rPr lang="tr-TR" b="1" dirty="0" smtClean="0"/>
              <a:t> </a:t>
            </a:r>
            <a:r>
              <a:rPr lang="tr-TR" b="1" dirty="0" err="1" smtClean="0"/>
              <a:t>Engineer</a:t>
            </a:r>
            <a:endParaRPr lang="tr-TR" b="1" dirty="0" smtClean="0"/>
          </a:p>
          <a:p>
            <a:r>
              <a:rPr lang="tr-TR" b="1" dirty="0" err="1" smtClean="0"/>
              <a:t>Head</a:t>
            </a:r>
            <a:r>
              <a:rPr lang="tr-TR" b="1" dirty="0" smtClean="0"/>
              <a:t> of </a:t>
            </a:r>
            <a:r>
              <a:rPr lang="tr-TR" b="1" dirty="0" err="1" smtClean="0"/>
              <a:t>Quality</a:t>
            </a:r>
            <a:r>
              <a:rPr lang="tr-TR" b="1" dirty="0" smtClean="0"/>
              <a:t> Control </a:t>
            </a:r>
            <a:r>
              <a:rPr lang="tr-TR" b="1" dirty="0" err="1" smtClean="0"/>
              <a:t>Department</a:t>
            </a:r>
            <a:endParaRPr lang="tr-TR" b="1" dirty="0" smtClean="0"/>
          </a:p>
          <a:p>
            <a:endParaRPr lang="tr-TR" dirty="0" smtClean="0"/>
          </a:p>
          <a:p>
            <a:r>
              <a:rPr lang="tr-TR" dirty="0" err="1" smtClean="0"/>
              <a:t>Email</a:t>
            </a:r>
            <a:r>
              <a:rPr lang="tr-TR" dirty="0" smtClean="0"/>
              <a:t> : </a:t>
            </a:r>
            <a:r>
              <a:rPr lang="tr-TR" dirty="0" smtClean="0">
                <a:hlinkClick r:id="rId2"/>
              </a:rPr>
              <a:t>zuhtucopur@tudemsas.gov.tr</a:t>
            </a:r>
            <a:endParaRPr lang="tr-TR" dirty="0" smtClean="0"/>
          </a:p>
          <a:p>
            <a:pPr lvl="1"/>
            <a:r>
              <a:rPr lang="tr-TR" dirty="0" smtClean="0"/>
              <a:t>    </a:t>
            </a:r>
            <a:r>
              <a:rPr lang="tr-TR" dirty="0" smtClean="0">
                <a:hlinkClick r:id="rId3"/>
              </a:rPr>
              <a:t>zuhtucopur@yahoo.com</a:t>
            </a:r>
            <a:r>
              <a:rPr lang="tr-TR" dirty="0" smtClean="0"/>
              <a:t>  </a:t>
            </a:r>
            <a:endParaRPr lang="tr-TR" dirty="0"/>
          </a:p>
        </p:txBody>
      </p:sp>
      <p:pic>
        <p:nvPicPr>
          <p:cNvPr id="4" name="Resim 3" descr="http://tcdd.gov.tr/photos/burakkbass@gmail.com/tudemsasicon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667000" cy="199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.ytimg.com/vi/oyO3wfcCTg4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3301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Yuvarlatılmış Dikdörtgen 7"/>
          <p:cNvSpPr/>
          <p:nvPr/>
        </p:nvSpPr>
        <p:spPr>
          <a:xfrm>
            <a:off x="304799" y="160035"/>
            <a:ext cx="8447115" cy="68071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1 Dikdörtgen"/>
          <p:cNvSpPr>
            <a:spLocks noChangeArrowheads="1"/>
          </p:cNvSpPr>
          <p:nvPr/>
        </p:nvSpPr>
        <p:spPr bwMode="auto">
          <a:xfrm>
            <a:off x="3657600" y="238780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HISTORY</a:t>
            </a:r>
            <a:endParaRPr lang="tr-T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152400" y="985721"/>
            <a:ext cx="5257800" cy="57198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r-TR" sz="2000" b="1" dirty="0" smtClean="0"/>
              <a:t>1939 – </a:t>
            </a:r>
            <a:r>
              <a:rPr lang="tr-TR" sz="2000" dirty="0" err="1" smtClean="0"/>
              <a:t>Inaugurated</a:t>
            </a:r>
            <a:r>
              <a:rPr lang="tr-TR" sz="2000" dirty="0" smtClean="0"/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tr-TR" sz="2000" dirty="0" smtClean="0"/>
              <a:t>                   </a:t>
            </a:r>
            <a:r>
              <a:rPr lang="tr-TR" sz="2000" dirty="0" err="1" smtClean="0"/>
              <a:t>by</a:t>
            </a:r>
            <a:r>
              <a:rPr lang="tr-TR" sz="2000" dirty="0" smtClean="0"/>
              <a:t> </a:t>
            </a:r>
            <a:r>
              <a:rPr lang="tr-TR" sz="2000" dirty="0" err="1" smtClean="0"/>
              <a:t>the</a:t>
            </a:r>
            <a:r>
              <a:rPr lang="tr-TR" sz="2000" dirty="0" smtClean="0"/>
              <a:t> name of </a:t>
            </a:r>
            <a:r>
              <a:rPr lang="tr-TR" sz="2000" b="1" dirty="0" smtClean="0"/>
              <a:t>«SİVAS CER ATELYESİ»</a:t>
            </a:r>
            <a:r>
              <a:rPr lang="tr-TR" sz="2000" dirty="0" smtClean="0"/>
              <a:t>.</a:t>
            </a:r>
          </a:p>
          <a:p>
            <a:pPr marL="0" indent="0">
              <a:buNone/>
              <a:defRPr/>
            </a:pPr>
            <a:r>
              <a:rPr lang="tr-TR" sz="2000" dirty="0" smtClean="0"/>
              <a:t>                                       (Sivas </a:t>
            </a:r>
            <a:r>
              <a:rPr lang="tr-TR" sz="2000" dirty="0" err="1" smtClean="0"/>
              <a:t>Traction</a:t>
            </a:r>
            <a:r>
              <a:rPr lang="tr-TR" sz="2000" dirty="0" smtClean="0"/>
              <a:t> Workshop)</a:t>
            </a:r>
          </a:p>
          <a:p>
            <a:pPr marL="0" indent="0">
              <a:buNone/>
              <a:defRPr/>
            </a:pPr>
            <a:endParaRPr lang="tr-TR" sz="20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tr-TR" sz="2000" b="1" dirty="0" smtClean="0"/>
              <a:t>1961 –</a:t>
            </a:r>
            <a:r>
              <a:rPr lang="tr-TR" sz="2000" dirty="0" smtClean="0"/>
              <a:t>First  </a:t>
            </a:r>
            <a:r>
              <a:rPr lang="tr-TR" sz="2000" dirty="0" err="1" smtClean="0"/>
              <a:t>steam</a:t>
            </a:r>
            <a:r>
              <a:rPr lang="tr-TR" sz="2000" dirty="0" smtClean="0"/>
              <a:t> engine </a:t>
            </a:r>
            <a:r>
              <a:rPr lang="tr-TR" sz="2000" dirty="0" err="1" smtClean="0"/>
              <a:t>locomotive</a:t>
            </a:r>
            <a:r>
              <a:rPr lang="tr-TR" sz="2000" dirty="0" smtClean="0"/>
              <a:t>  </a:t>
            </a:r>
          </a:p>
          <a:p>
            <a:pPr marL="0" indent="0">
              <a:buNone/>
              <a:defRPr/>
            </a:pPr>
            <a:r>
              <a:rPr lang="tr-TR" sz="2000" b="1" dirty="0"/>
              <a:t> </a:t>
            </a:r>
            <a:r>
              <a:rPr lang="tr-TR" sz="2000" b="1" dirty="0" smtClean="0"/>
              <a:t>                 BOZKURT </a:t>
            </a:r>
            <a:r>
              <a:rPr lang="tr-TR" sz="2000" dirty="0" smtClean="0"/>
              <a:t>(</a:t>
            </a:r>
            <a:r>
              <a:rPr lang="tr-TR" sz="2000" dirty="0" err="1" smtClean="0"/>
              <a:t>Gray</a:t>
            </a:r>
            <a:r>
              <a:rPr lang="tr-TR" sz="2000" dirty="0" smtClean="0"/>
              <a:t> </a:t>
            </a:r>
            <a:r>
              <a:rPr lang="tr-TR" sz="2000" dirty="0" err="1" smtClean="0"/>
              <a:t>Wolf</a:t>
            </a:r>
            <a:r>
              <a:rPr lang="tr-TR" sz="2000" dirty="0" smtClean="0"/>
              <a:t>) </a:t>
            </a:r>
            <a:r>
              <a:rPr lang="tr-TR" sz="2000" dirty="0" err="1" smtClean="0"/>
              <a:t>was</a:t>
            </a:r>
            <a:r>
              <a:rPr lang="tr-TR" sz="2000" dirty="0" smtClean="0"/>
              <a:t> </a:t>
            </a:r>
            <a:r>
              <a:rPr lang="tr-TR" sz="2000" dirty="0" err="1"/>
              <a:t>locally</a:t>
            </a:r>
            <a:r>
              <a:rPr lang="tr-TR" sz="2000" dirty="0"/>
              <a:t> </a:t>
            </a:r>
            <a:endParaRPr lang="tr-TR" sz="2000" dirty="0" smtClean="0"/>
          </a:p>
          <a:p>
            <a:pPr marL="0" indent="0">
              <a:buNone/>
              <a:defRPr/>
            </a:pPr>
            <a:r>
              <a:rPr lang="tr-TR" sz="2000" dirty="0"/>
              <a:t> </a:t>
            </a:r>
            <a:r>
              <a:rPr lang="tr-TR" sz="2000" dirty="0" smtClean="0"/>
              <a:t>                 </a:t>
            </a:r>
            <a:r>
              <a:rPr lang="tr-TR" sz="2000" dirty="0" err="1" smtClean="0"/>
              <a:t>produced</a:t>
            </a:r>
            <a:r>
              <a:rPr lang="tr-TR" sz="2000" dirty="0" smtClean="0"/>
              <a:t> .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tr-TR" sz="2000" dirty="0" smtClean="0"/>
          </a:p>
          <a:p>
            <a:pPr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tr-TR" sz="2000" b="1" dirty="0" smtClean="0"/>
              <a:t>1975–</a:t>
            </a:r>
            <a:r>
              <a:rPr lang="tr-TR" sz="2000" dirty="0" smtClean="0"/>
              <a:t>Name </a:t>
            </a:r>
            <a:r>
              <a:rPr lang="tr-TR" sz="2000" dirty="0" err="1" smtClean="0"/>
              <a:t>changed</a:t>
            </a:r>
            <a:r>
              <a:rPr lang="tr-TR" sz="2000" dirty="0" smtClean="0"/>
              <a:t> as </a:t>
            </a:r>
            <a:r>
              <a:rPr lang="tr-TR" sz="2000" b="1" dirty="0" smtClean="0"/>
              <a:t>SİDEMAS 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tr-TR" sz="2000" dirty="0" smtClean="0"/>
              <a:t>                (Sivas </a:t>
            </a:r>
            <a:r>
              <a:rPr lang="tr-TR" sz="2000" dirty="0" err="1" smtClean="0"/>
              <a:t>Railway</a:t>
            </a:r>
            <a:r>
              <a:rPr lang="tr-TR" sz="2000" dirty="0" smtClean="0"/>
              <a:t> </a:t>
            </a:r>
            <a:r>
              <a:rPr lang="tr-TR" sz="2000" dirty="0" err="1" smtClean="0"/>
              <a:t>Machines</a:t>
            </a:r>
            <a:r>
              <a:rPr lang="tr-TR" sz="2000" dirty="0" smtClean="0"/>
              <a:t> </a:t>
            </a:r>
            <a:r>
              <a:rPr lang="tr-TR" sz="2000" dirty="0" err="1" smtClean="0"/>
              <a:t>Industry</a:t>
            </a:r>
            <a:r>
              <a:rPr lang="tr-TR" sz="2000" dirty="0" smtClean="0"/>
              <a:t>.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tr-TR" sz="20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tr-TR" sz="2000" b="1" dirty="0" smtClean="0"/>
              <a:t>1986–</a:t>
            </a:r>
            <a:r>
              <a:rPr lang="tr-TR" sz="2000" dirty="0" smtClean="0"/>
              <a:t>Name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status</a:t>
            </a:r>
            <a:r>
              <a:rPr lang="tr-TR" sz="2000" dirty="0" smtClean="0"/>
              <a:t> </a:t>
            </a:r>
            <a:r>
              <a:rPr lang="tr-TR" sz="2000" dirty="0" err="1" smtClean="0"/>
              <a:t>changed</a:t>
            </a:r>
            <a:r>
              <a:rPr lang="tr-TR" sz="2000" dirty="0" smtClean="0"/>
              <a:t> as </a:t>
            </a:r>
          </a:p>
          <a:p>
            <a:pPr marL="0" indent="0">
              <a:buNone/>
              <a:defRPr/>
            </a:pPr>
            <a:r>
              <a:rPr lang="tr-TR" sz="2000" b="1" dirty="0"/>
              <a:t> </a:t>
            </a:r>
            <a:r>
              <a:rPr lang="tr-TR" sz="2000" b="1" dirty="0" smtClean="0"/>
              <a:t>                 TÜDEMSAŞ </a:t>
            </a:r>
          </a:p>
          <a:p>
            <a:pPr marL="800100" lvl="2" indent="0">
              <a:buNone/>
              <a:defRPr/>
            </a:pPr>
            <a:r>
              <a:rPr lang="tr-TR" sz="2000" dirty="0" smtClean="0"/>
              <a:t>   (</a:t>
            </a:r>
            <a:r>
              <a:rPr lang="tr-TR" sz="2000" dirty="0" err="1" smtClean="0"/>
              <a:t>Turkish</a:t>
            </a:r>
            <a:r>
              <a:rPr lang="tr-TR" sz="2000" dirty="0" smtClean="0"/>
              <a:t> </a:t>
            </a:r>
            <a:r>
              <a:rPr lang="tr-TR" sz="2000" dirty="0" err="1" smtClean="0"/>
              <a:t>Railway</a:t>
            </a:r>
            <a:r>
              <a:rPr lang="tr-TR" sz="2000" dirty="0" smtClean="0"/>
              <a:t> </a:t>
            </a:r>
            <a:r>
              <a:rPr lang="tr-TR" sz="2000" dirty="0" err="1" smtClean="0"/>
              <a:t>Machines</a:t>
            </a:r>
            <a:r>
              <a:rPr lang="tr-TR" sz="2000" dirty="0" smtClean="0"/>
              <a:t> </a:t>
            </a:r>
            <a:r>
              <a:rPr lang="tr-TR" sz="2000" dirty="0" err="1" smtClean="0"/>
              <a:t>Industry</a:t>
            </a:r>
            <a:r>
              <a:rPr lang="tr-TR" sz="2000" dirty="0" smtClean="0"/>
              <a:t>     </a:t>
            </a:r>
          </a:p>
          <a:p>
            <a:pPr marL="800100" lvl="2" indent="0">
              <a:buNone/>
              <a:defRPr/>
            </a:pPr>
            <a:r>
              <a:rPr lang="tr-TR" sz="2000"/>
              <a:t> </a:t>
            </a:r>
            <a:r>
              <a:rPr lang="tr-TR" sz="2000" smtClean="0"/>
              <a:t>   Incorporated</a:t>
            </a:r>
            <a:r>
              <a:rPr lang="tr-TR" sz="2000" dirty="0" smtClean="0"/>
              <a:t>).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649" y="2973457"/>
            <a:ext cx="3222266" cy="1752600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2" descr="D:\Documents and Settings\TDS900469\Desktop\adsı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582" y="990600"/>
            <a:ext cx="3200400" cy="1676400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E:\Masaüstü\ARGE\Zacens\Zacens (1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16" y="5029200"/>
            <a:ext cx="3222267" cy="1600199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93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4" y="101798"/>
            <a:ext cx="84740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Dikdörtgen"/>
          <p:cNvSpPr>
            <a:spLocks noChangeArrowheads="1"/>
          </p:cNvSpPr>
          <p:nvPr/>
        </p:nvSpPr>
        <p:spPr bwMode="auto">
          <a:xfrm>
            <a:off x="3597702" y="193078"/>
            <a:ext cx="27751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pitchFamily="34" charset="0"/>
              </a:rPr>
              <a:t>PRODUCTION</a:t>
            </a:r>
            <a:endParaRPr lang="tr-T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96186" y="948171"/>
            <a:ext cx="80010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tr-TR" sz="2300" dirty="0" err="1" smtClean="0"/>
              <a:t>Conforming</a:t>
            </a:r>
            <a:r>
              <a:rPr lang="tr-TR" altLang="tr-TR" sz="2300" dirty="0" smtClean="0"/>
              <a:t> </a:t>
            </a:r>
            <a:r>
              <a:rPr lang="tr-TR" altLang="tr-TR" sz="2300" dirty="0" err="1" smtClean="0"/>
              <a:t>to</a:t>
            </a:r>
            <a:r>
              <a:rPr lang="tr-TR" altLang="tr-TR" sz="2300" dirty="0" smtClean="0"/>
              <a:t> International </a:t>
            </a:r>
            <a:r>
              <a:rPr lang="tr-TR" altLang="tr-TR" sz="2300" dirty="0" err="1" smtClean="0"/>
              <a:t>Standards</a:t>
            </a:r>
            <a:r>
              <a:rPr lang="tr-TR" altLang="tr-TR" sz="2300" dirty="0" smtClean="0"/>
              <a:t>;</a:t>
            </a:r>
          </a:p>
          <a:p>
            <a:endParaRPr lang="tr-TR" altLang="tr-TR" sz="23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300" dirty="0" smtClean="0"/>
              <a:t> BOGIE PRODUCTION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300" dirty="0" smtClean="0"/>
              <a:t> WAGON ASSEMBLY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altLang="tr-TR" sz="2300" dirty="0" smtClean="0"/>
              <a:t> SHOT BLASTING </a:t>
            </a:r>
            <a:r>
              <a:rPr lang="tr-TR" altLang="tr-TR" sz="2300" dirty="0" err="1" smtClean="0"/>
              <a:t>and</a:t>
            </a:r>
            <a:r>
              <a:rPr lang="tr-TR" altLang="tr-TR" sz="2300" dirty="0" smtClean="0"/>
              <a:t> PAINTING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altLang="tr-TR" sz="2300" dirty="0" smtClean="0"/>
              <a:t>SPARE PARTS (</a:t>
            </a:r>
            <a:r>
              <a:rPr lang="tr-TR" altLang="tr-TR" dirty="0" smtClean="0"/>
              <a:t>BUFFERS, BRAKE AIR HOSES, LEAF SPRINGS </a:t>
            </a:r>
            <a:r>
              <a:rPr lang="tr-TR" altLang="tr-TR" dirty="0" err="1" smtClean="0"/>
              <a:t>etc</a:t>
            </a:r>
            <a:r>
              <a:rPr lang="tr-TR" altLang="tr-TR" sz="2300" dirty="0" smtClean="0"/>
              <a:t>.)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sz="23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426154"/>
            <a:ext cx="2895600" cy="1975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595" y="2819400"/>
            <a:ext cx="1802805" cy="360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Documents and Settings\TDS900493\Desktop\Yedek Parçalar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7098018" y="914400"/>
            <a:ext cx="1838611" cy="1761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26154"/>
            <a:ext cx="3581136" cy="1975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4" y="101798"/>
            <a:ext cx="84740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Documents and Settings\TDS900493\Desktop\Resim 7653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5606222" y="1219200"/>
            <a:ext cx="3352800" cy="46974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1 Dikdörtgen"/>
          <p:cNvSpPr>
            <a:spLocks noChangeArrowheads="1"/>
          </p:cNvSpPr>
          <p:nvPr/>
        </p:nvSpPr>
        <p:spPr bwMode="auto">
          <a:xfrm>
            <a:off x="914400" y="193078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>MAINTENANCE &amp; REPAIR </a:t>
            </a:r>
            <a:r>
              <a:rPr lang="tr-TR" sz="28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>and</a:t>
            </a:r>
            <a:r>
              <a:rPr 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> REVISION</a:t>
            </a:r>
            <a:endParaRPr lang="tr-T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/>
              <a:cs typeface="Arial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28600" y="1219200"/>
            <a:ext cx="5867399" cy="4019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300" dirty="0" smtClean="0"/>
              <a:t>REPAIRWORK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300" dirty="0" smtClean="0"/>
              <a:t>PERIODICAL MAINTENANCE </a:t>
            </a:r>
          </a:p>
          <a:p>
            <a:pPr marL="285750" indent="-285750">
              <a:lnSpc>
                <a:spcPts val="2760"/>
              </a:lnSpc>
              <a:buFont typeface="Wingdings" pitchFamily="2" charset="2"/>
              <a:buChar char="Ø"/>
            </a:pPr>
            <a:r>
              <a:rPr lang="tr-TR" sz="2300" dirty="0" smtClean="0"/>
              <a:t>REFURBISHMENT / MODIFICATION </a:t>
            </a:r>
          </a:p>
          <a:p>
            <a:pPr lvl="1">
              <a:lnSpc>
                <a:spcPts val="2760"/>
              </a:lnSpc>
            </a:pPr>
            <a:r>
              <a:rPr lang="tr-TR" sz="2300" dirty="0" smtClean="0"/>
              <a:t>         (</a:t>
            </a:r>
            <a:r>
              <a:rPr lang="tr-TR" sz="2300" dirty="0" err="1" smtClean="0"/>
              <a:t>Altering</a:t>
            </a:r>
            <a:r>
              <a:rPr lang="tr-TR" sz="2300" dirty="0" smtClean="0"/>
              <a:t> </a:t>
            </a:r>
            <a:r>
              <a:rPr lang="tr-TR" sz="2300" dirty="0" err="1" smtClean="0"/>
              <a:t>the</a:t>
            </a:r>
            <a:r>
              <a:rPr lang="tr-TR" sz="2300" dirty="0" smtClean="0"/>
              <a:t> </a:t>
            </a:r>
            <a:r>
              <a:rPr lang="tr-TR" sz="2300" dirty="0" err="1" smtClean="0"/>
              <a:t>type</a:t>
            </a:r>
            <a:r>
              <a:rPr lang="tr-TR" sz="2300" dirty="0" smtClean="0"/>
              <a:t> of </a:t>
            </a:r>
            <a:r>
              <a:rPr lang="tr-TR" sz="2300" dirty="0" err="1" smtClean="0"/>
              <a:t>wagons</a:t>
            </a:r>
            <a:r>
              <a:rPr lang="tr-TR" sz="23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altLang="tr-TR" sz="2300" dirty="0" smtClean="0"/>
              <a:t>ROBOTIC SHOT BLASTING of WAGONS</a:t>
            </a:r>
            <a:r>
              <a:rPr lang="fi-FI" altLang="tr-TR" sz="2300" dirty="0" smtClean="0"/>
              <a:t> </a:t>
            </a:r>
            <a:endParaRPr lang="tr-TR" altLang="tr-TR" sz="2300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altLang="tr-TR" sz="2300" dirty="0" smtClean="0"/>
              <a:t>ULTRASONIC INSPECTION of WAGON AXLES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altLang="tr-TR" sz="2300" dirty="0" smtClean="0"/>
              <a:t>REPROFILING of WHEELS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dirty="0" smtClean="0"/>
          </a:p>
          <a:p>
            <a:pPr marL="285750" indent="-285750">
              <a:buFont typeface="Arial" pitchFamily="34" charset="0"/>
              <a:buChar char="•"/>
            </a:pP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6172200" y="5791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Bogie</a:t>
            </a:r>
            <a:r>
              <a:rPr lang="tr-TR" dirty="0" smtClean="0"/>
              <a:t> </a:t>
            </a:r>
            <a:r>
              <a:rPr lang="tr-TR" dirty="0" err="1" smtClean="0"/>
              <a:t>shot</a:t>
            </a:r>
            <a:r>
              <a:rPr lang="tr-TR" dirty="0" smtClean="0"/>
              <a:t> </a:t>
            </a:r>
            <a:r>
              <a:rPr lang="tr-TR" dirty="0" err="1" smtClean="0"/>
              <a:t>blasting</a:t>
            </a:r>
            <a:r>
              <a:rPr lang="tr-TR" dirty="0" smtClean="0"/>
              <a:t> </a:t>
            </a:r>
            <a:r>
              <a:rPr lang="tr-TR" dirty="0" err="1" smtClean="0"/>
              <a:t>cabin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06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2" y="101797"/>
            <a:ext cx="84740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2"/>
          <p:cNvSpPr>
            <a:spLocks noChangeArrowheads="1"/>
          </p:cNvSpPr>
          <p:nvPr/>
        </p:nvSpPr>
        <p:spPr bwMode="auto">
          <a:xfrm>
            <a:off x="3124834" y="223449"/>
            <a:ext cx="2635676" cy="5232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49" tIns="45725" rIns="91449" bIns="4572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alt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</a:rPr>
              <a:t>UP TILL NOW</a:t>
            </a:r>
            <a:endParaRPr lang="tr-TR" altLang="tr-T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770358" y="1537252"/>
            <a:ext cx="7916441" cy="180061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buClr>
                <a:srgbClr val="1F497D"/>
              </a:buClr>
              <a:buSzPct val="75000"/>
              <a:defRPr/>
            </a:pPr>
            <a:r>
              <a:rPr lang="en-US" sz="2800" b="1" dirty="0"/>
              <a:t>Over </a:t>
            </a:r>
            <a:r>
              <a:rPr lang="en-US" sz="2800" b="1" dirty="0" smtClean="0"/>
              <a:t>2</a:t>
            </a:r>
            <a:r>
              <a:rPr lang="tr-TR" sz="2800" b="1" dirty="0" smtClean="0"/>
              <a:t>2</a:t>
            </a:r>
            <a:r>
              <a:rPr lang="en-US" sz="2800" b="1" dirty="0" smtClean="0"/>
              <a:t> </a:t>
            </a:r>
            <a:r>
              <a:rPr lang="en-US" sz="2800" b="1" dirty="0"/>
              <a:t>000 </a:t>
            </a:r>
            <a:r>
              <a:rPr lang="en-US" sz="2800" dirty="0"/>
              <a:t>freight wagons of </a:t>
            </a:r>
            <a:r>
              <a:rPr lang="tr-TR" sz="2800" dirty="0" smtClean="0"/>
              <a:t>31</a:t>
            </a:r>
            <a:r>
              <a:rPr lang="en-US" sz="2800" dirty="0" smtClean="0"/>
              <a:t> types</a:t>
            </a:r>
            <a:endParaRPr lang="tr-TR" sz="2800" dirty="0" smtClean="0"/>
          </a:p>
          <a:p>
            <a:pPr algn="ctr">
              <a:buClr>
                <a:srgbClr val="1F497D"/>
              </a:buClr>
              <a:buSzPct val="75000"/>
              <a:defRPr/>
            </a:pPr>
            <a:r>
              <a:rPr lang="en-US" sz="2800" dirty="0" smtClean="0"/>
              <a:t> </a:t>
            </a:r>
            <a:r>
              <a:rPr lang="en-US" sz="2800" dirty="0"/>
              <a:t>have been produced </a:t>
            </a:r>
            <a:r>
              <a:rPr lang="en-US" sz="2800" b="1" dirty="0" smtClean="0"/>
              <a:t>since </a:t>
            </a:r>
            <a:r>
              <a:rPr lang="en-US" sz="2800" b="1" dirty="0"/>
              <a:t>1953</a:t>
            </a:r>
            <a:r>
              <a:rPr lang="en-US" sz="2800" dirty="0"/>
              <a:t>. </a:t>
            </a:r>
            <a:endParaRPr lang="tr-TR" sz="2800" dirty="0">
              <a:solidFill>
                <a:prstClr val="black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70358" y="3751830"/>
            <a:ext cx="7916442" cy="1872641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buClr>
                <a:srgbClr val="1F497D"/>
              </a:buClr>
              <a:buSzPct val="75000"/>
              <a:defRPr/>
            </a:pPr>
            <a:r>
              <a:rPr lang="tr-TR" sz="2800" b="1" dirty="0" smtClean="0">
                <a:solidFill>
                  <a:prstClr val="black"/>
                </a:solidFill>
              </a:rPr>
              <a:t>  </a:t>
            </a:r>
            <a:r>
              <a:rPr lang="tr-TR" sz="2800" dirty="0" smtClean="0">
                <a:solidFill>
                  <a:prstClr val="black"/>
                </a:solidFill>
              </a:rPr>
              <a:t>M</a:t>
            </a:r>
            <a:r>
              <a:rPr lang="en-US" sz="2800" dirty="0" smtClean="0"/>
              <a:t>aintenance-repair </a:t>
            </a:r>
            <a:r>
              <a:rPr lang="en-US" sz="2800" dirty="0"/>
              <a:t>and revision of </a:t>
            </a:r>
            <a:r>
              <a:rPr lang="tr-TR" sz="2800" b="1" dirty="0" err="1" smtClean="0"/>
              <a:t>around</a:t>
            </a:r>
            <a:r>
              <a:rPr lang="en-US" sz="2800" b="1" dirty="0" smtClean="0"/>
              <a:t> 3</a:t>
            </a:r>
            <a:r>
              <a:rPr lang="tr-TR" sz="2800" b="1" dirty="0" smtClean="0"/>
              <a:t>50</a:t>
            </a:r>
            <a:r>
              <a:rPr lang="en-US" sz="2800" b="1" dirty="0" smtClean="0"/>
              <a:t> </a:t>
            </a:r>
            <a:r>
              <a:rPr lang="en-US" sz="2800" b="1" dirty="0"/>
              <a:t>000 </a:t>
            </a:r>
            <a:endParaRPr lang="tr-TR" sz="2800" b="1" dirty="0" smtClean="0"/>
          </a:p>
          <a:p>
            <a:pPr algn="ctr">
              <a:buClr>
                <a:srgbClr val="1F497D"/>
              </a:buClr>
              <a:buSzPct val="75000"/>
              <a:defRPr/>
            </a:pPr>
            <a:r>
              <a:rPr lang="en-US" sz="2800" dirty="0" smtClean="0"/>
              <a:t>wagons </a:t>
            </a:r>
            <a:r>
              <a:rPr lang="en-US" sz="2800" dirty="0"/>
              <a:t>of various types </a:t>
            </a:r>
            <a:endParaRPr lang="tr-TR" sz="2800" dirty="0" smtClean="0"/>
          </a:p>
          <a:p>
            <a:pPr algn="ctr">
              <a:buClr>
                <a:srgbClr val="1F497D"/>
              </a:buClr>
              <a:buSzPct val="75000"/>
              <a:defRPr/>
            </a:pPr>
            <a:r>
              <a:rPr lang="en-US" sz="2800" dirty="0" smtClean="0"/>
              <a:t>have </a:t>
            </a:r>
            <a:r>
              <a:rPr lang="en-US" sz="2800" dirty="0"/>
              <a:t>been </a:t>
            </a:r>
            <a:r>
              <a:rPr lang="tr-TR" sz="2800" dirty="0" err="1" smtClean="0"/>
              <a:t>realized</a:t>
            </a:r>
            <a:r>
              <a:rPr lang="en-US" sz="2800" dirty="0" smtClean="0"/>
              <a:t> </a:t>
            </a:r>
            <a:r>
              <a:rPr lang="en-US" sz="2800" b="1" dirty="0"/>
              <a:t>since 1939.</a:t>
            </a:r>
            <a:endParaRPr lang="tr-TR" sz="2800" b="1" dirty="0"/>
          </a:p>
          <a:p>
            <a:pPr algn="ctr">
              <a:buClr>
                <a:srgbClr val="1F497D"/>
              </a:buClr>
              <a:buSzPct val="75000"/>
              <a:defRPr/>
            </a:pP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7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" y="975122"/>
            <a:ext cx="7344629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2"/>
          <p:cNvSpPr>
            <a:spLocks noChangeArrowheads="1"/>
          </p:cNvSpPr>
          <p:nvPr/>
        </p:nvSpPr>
        <p:spPr bwMode="auto">
          <a:xfrm>
            <a:off x="2032737" y="1119818"/>
            <a:ext cx="4752217" cy="5232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49" tIns="45725" rIns="91449" bIns="4572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alt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</a:rPr>
              <a:t>PRODUCTION CAPACITY</a:t>
            </a:r>
            <a:endParaRPr lang="tr-TR" altLang="tr-T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736523" y="1810770"/>
            <a:ext cx="7344628" cy="900308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buClr>
                <a:srgbClr val="1F497D"/>
              </a:buClr>
              <a:buSzPct val="75000"/>
              <a:defRPr/>
            </a:pPr>
            <a:r>
              <a:rPr lang="tr-TR" sz="2800" b="1" dirty="0">
                <a:solidFill>
                  <a:prstClr val="black"/>
                </a:solidFill>
              </a:rPr>
              <a:t>  </a:t>
            </a:r>
            <a:r>
              <a:rPr lang="tr-TR" sz="2800" b="1" dirty="0" smtClean="0">
                <a:solidFill>
                  <a:prstClr val="black"/>
                </a:solidFill>
              </a:rPr>
              <a:t>750 </a:t>
            </a:r>
            <a:r>
              <a:rPr lang="tr-TR" sz="2800" b="1" dirty="0" smtClean="0">
                <a:solidFill>
                  <a:prstClr val="black"/>
                </a:solidFill>
              </a:rPr>
              <a:t>WAGONS PER YEAR</a:t>
            </a:r>
            <a:endParaRPr lang="tr-TR" sz="2800" dirty="0">
              <a:solidFill>
                <a:prstClr val="black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36520" y="4648200"/>
            <a:ext cx="7344628" cy="104877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6" tIns="45723" rIns="91446" bIns="45723" anchor="ctr"/>
          <a:lstStyle/>
          <a:p>
            <a:pPr algn="ctr">
              <a:buClr>
                <a:srgbClr val="1F497D"/>
              </a:buClr>
              <a:buSzPct val="75000"/>
              <a:defRPr/>
            </a:pPr>
            <a:r>
              <a:rPr lang="tr-TR" sz="2800" b="1" dirty="0" smtClean="0">
                <a:solidFill>
                  <a:prstClr val="black"/>
                </a:solidFill>
              </a:rPr>
              <a:t>  2500 WAGONS PER YEAR</a:t>
            </a:r>
            <a:endParaRPr lang="tr-TR" sz="23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3" y="3725001"/>
            <a:ext cx="7344626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2"/>
          <p:cNvSpPr>
            <a:spLocks noChangeArrowheads="1"/>
          </p:cNvSpPr>
          <p:nvPr/>
        </p:nvSpPr>
        <p:spPr bwMode="auto">
          <a:xfrm>
            <a:off x="683515" y="3807372"/>
            <a:ext cx="7450648" cy="52323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49" tIns="45725" rIns="91449" bIns="4572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alt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</a:rPr>
              <a:t>MAINTENANCE AND REPAIR CAPACITY</a:t>
            </a:r>
            <a:endParaRPr lang="tr-TR" altLang="tr-T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0544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4" y="1643674"/>
            <a:ext cx="2555644" cy="143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2590800"/>
            <a:ext cx="3352800" cy="1447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/>
                <a:cs typeface="Arial" pitchFamily="34" charset="0"/>
              </a:rPr>
              <a:t>WAGON TYPES</a:t>
            </a:r>
            <a:endParaRPr lang="tr-TR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/>
              <a:cs typeface="Arial" pitchFamily="34" charset="0"/>
            </a:endParaRPr>
          </a:p>
        </p:txBody>
      </p:sp>
      <p:cxnSp>
        <p:nvCxnSpPr>
          <p:cNvPr id="8" name="Düz Ok Bağlayıcısı 7"/>
          <p:cNvCxnSpPr>
            <a:stCxn id="6" idx="0"/>
          </p:cNvCxnSpPr>
          <p:nvPr/>
        </p:nvCxnSpPr>
        <p:spPr>
          <a:xfrm flipV="1">
            <a:off x="4419600" y="18288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>
            <a:stCxn id="6" idx="6"/>
          </p:cNvCxnSpPr>
          <p:nvPr/>
        </p:nvCxnSpPr>
        <p:spPr>
          <a:xfrm flipV="1">
            <a:off x="6096000" y="2971800"/>
            <a:ext cx="8382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>
            <a:stCxn id="6" idx="2"/>
          </p:cNvCxnSpPr>
          <p:nvPr/>
        </p:nvCxnSpPr>
        <p:spPr>
          <a:xfrm flipH="1" flipV="1">
            <a:off x="1905000" y="2895600"/>
            <a:ext cx="838200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>
            <a:off x="5181600" y="3962400"/>
            <a:ext cx="533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/>
          <p:nvPr/>
        </p:nvCxnSpPr>
        <p:spPr>
          <a:xfrm flipH="1">
            <a:off x="2979764" y="3962400"/>
            <a:ext cx="677836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Dikdörtgen 29"/>
          <p:cNvSpPr/>
          <p:nvPr/>
        </p:nvSpPr>
        <p:spPr>
          <a:xfrm>
            <a:off x="3429000" y="183693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indent="-1588"/>
            <a:r>
              <a:rPr lang="tr-TR" altLang="tr-TR" b="1" dirty="0" err="1" smtClean="0"/>
              <a:t>Ore</a:t>
            </a:r>
            <a:r>
              <a:rPr lang="tr-TR" altLang="tr-TR" b="1" dirty="0" smtClean="0"/>
              <a:t> Transport </a:t>
            </a:r>
            <a:r>
              <a:rPr lang="tr-TR" altLang="tr-TR" b="1" dirty="0" err="1" smtClean="0"/>
              <a:t>Wagon</a:t>
            </a:r>
            <a:r>
              <a:rPr lang="tr-TR" altLang="tr-TR" b="1" dirty="0" smtClean="0"/>
              <a:t> </a:t>
            </a:r>
            <a:endParaRPr lang="tr-TR" altLang="tr-TR" b="1" dirty="0"/>
          </a:p>
        </p:txBody>
      </p:sp>
      <p:pic>
        <p:nvPicPr>
          <p:cNvPr id="31" name="Resim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6" b="97761" l="366" r="98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04" y="575276"/>
            <a:ext cx="2277112" cy="111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Dikdörtgen 32"/>
          <p:cNvSpPr/>
          <p:nvPr/>
        </p:nvSpPr>
        <p:spPr>
          <a:xfrm>
            <a:off x="6705600" y="1536388"/>
            <a:ext cx="205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indent="-1588"/>
            <a:r>
              <a:rPr lang="tr-TR" altLang="tr-TR" b="1" dirty="0" err="1" smtClean="0"/>
              <a:t>Container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Wagon</a:t>
            </a:r>
            <a:endParaRPr lang="tr-TR" altLang="tr-TR" b="1" dirty="0"/>
          </a:p>
        </p:txBody>
      </p:sp>
      <p:pic>
        <p:nvPicPr>
          <p:cNvPr id="35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64" y="2021730"/>
            <a:ext cx="2743200" cy="683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Dikdörtgen 33"/>
          <p:cNvSpPr/>
          <p:nvPr/>
        </p:nvSpPr>
        <p:spPr>
          <a:xfrm>
            <a:off x="381000" y="4724400"/>
            <a:ext cx="4483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err="1" smtClean="0"/>
              <a:t>Covered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Wagon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with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Aluminum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Sliding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Walls</a:t>
            </a:r>
            <a:endParaRPr lang="tr-TR" b="1" dirty="0"/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9" y="5181600"/>
            <a:ext cx="2930511" cy="979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Dikdörtgen 35"/>
          <p:cNvSpPr/>
          <p:nvPr/>
        </p:nvSpPr>
        <p:spPr>
          <a:xfrm>
            <a:off x="609600" y="1417766"/>
            <a:ext cx="2105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tr-TR" altLang="tr-TR" b="1" dirty="0" smtClean="0"/>
              <a:t>Tank </a:t>
            </a:r>
            <a:r>
              <a:rPr lang="tr-TR" altLang="tr-TR" b="1" dirty="0" err="1" smtClean="0"/>
              <a:t>Wagon</a:t>
            </a:r>
            <a:r>
              <a:rPr lang="tr-TR" altLang="tr-TR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tr-TR" altLang="tr-TR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endParaRPr lang="tr-TR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6172200" y="4823331"/>
            <a:ext cx="174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Cereals</a:t>
            </a:r>
            <a:r>
              <a:rPr lang="tr-TR" b="1" dirty="0" smtClean="0"/>
              <a:t> </a:t>
            </a:r>
            <a:r>
              <a:rPr lang="tr-TR" b="1" dirty="0" err="1" smtClean="0"/>
              <a:t>Wagon</a:t>
            </a:r>
            <a:endParaRPr lang="tr-TR" b="1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46" b="98227" l="14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44494"/>
            <a:ext cx="2338483" cy="117200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793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5285</TotalTime>
  <Words>1778</Words>
  <Application>Microsoft Office PowerPoint</Application>
  <PresentationFormat>Ekran Gösterisi (4:3)</PresentationFormat>
  <Paragraphs>382</Paragraphs>
  <Slides>35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Selcen Tuba cimen</dc:creator>
  <cp:lastModifiedBy>ZC</cp:lastModifiedBy>
  <cp:revision>363</cp:revision>
  <dcterms:created xsi:type="dcterms:W3CDTF">2017-07-07T06:03:42Z</dcterms:created>
  <dcterms:modified xsi:type="dcterms:W3CDTF">2019-10-14T19:48:45Z</dcterms:modified>
</cp:coreProperties>
</file>