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2" r:id="rId2"/>
    <p:sldId id="423" r:id="rId3"/>
    <p:sldId id="259" r:id="rId4"/>
    <p:sldId id="446" r:id="rId5"/>
    <p:sldId id="256" r:id="rId6"/>
    <p:sldId id="426" r:id="rId7"/>
    <p:sldId id="424" r:id="rId8"/>
    <p:sldId id="481" r:id="rId9"/>
    <p:sldId id="486" r:id="rId10"/>
    <p:sldId id="268" r:id="rId11"/>
    <p:sldId id="484" r:id="rId12"/>
    <p:sldId id="487" r:id="rId13"/>
    <p:sldId id="488" r:id="rId14"/>
    <p:sldId id="425" r:id="rId15"/>
    <p:sldId id="483" r:id="rId16"/>
    <p:sldId id="478" r:id="rId17"/>
    <p:sldId id="479" r:id="rId18"/>
    <p:sldId id="281" r:id="rId19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EDA"/>
    <a:srgbClr val="0471B7"/>
    <a:srgbClr val="99CB38"/>
    <a:srgbClr val="7DBF41"/>
    <a:srgbClr val="E8E9EA"/>
    <a:srgbClr val="5AB9E8"/>
    <a:srgbClr val="0F487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74"/>
  </p:normalViewPr>
  <p:slideViewPr>
    <p:cSldViewPr snapToGrid="0" snapToObjects="1">
      <p:cViewPr varScale="1">
        <p:scale>
          <a:sx n="130" d="100"/>
          <a:sy n="130" d="100"/>
        </p:scale>
        <p:origin x="12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Зерновоз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250</c:v>
                </c:pt>
                <c:pt idx="1">
                  <c:v>250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Полувагон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250</c:v>
                </c:pt>
                <c:pt idx="1">
                  <c:v>200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Минераловоз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Пратформа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Цементавоз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Крытый вагон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shape val="box"/>
        <c:axId val="228948536"/>
        <c:axId val="228946968"/>
        <c:axId val="0"/>
      </c:bar3DChart>
      <c:catAx>
        <c:axId val="22894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8946968"/>
        <c:crosses val="autoZero"/>
        <c:auto val="1"/>
        <c:lblAlgn val="ctr"/>
        <c:lblOffset val="100"/>
        <c:noMultiLvlLbl val="0"/>
      </c:catAx>
      <c:valAx>
        <c:axId val="22894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894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697881515279667E-2"/>
          <c:y val="4.8622036645988742E-2"/>
          <c:w val="0.96430215852028489"/>
          <c:h val="0.896075660866080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[nuosavu_vagonu_rida_20180402.xlsx]Sheet2!$A$2</c:f>
              <c:strCache>
                <c:ptCount val="1"/>
                <c:pt idx="0">
                  <c:v>Quantity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[nuosavu_vagonu_rida_20180402.xlsx]Sheet2!$B$1:$H$1</c:f>
              <c:strCache>
                <c:ptCount val="7"/>
                <c:pt idx="0">
                  <c:v>Covered wagons</c:v>
                </c:pt>
                <c:pt idx="1">
                  <c:v>Open top wagons</c:v>
                </c:pt>
                <c:pt idx="2">
                  <c:v>Cisterns</c:v>
                </c:pt>
                <c:pt idx="3">
                  <c:v>Mineral wagons</c:v>
                </c:pt>
                <c:pt idx="4">
                  <c:v>Cement wagons</c:v>
                </c:pt>
                <c:pt idx="5">
                  <c:v>Hoppers for grain</c:v>
                </c:pt>
                <c:pt idx="6">
                  <c:v>Fiting platforms</c:v>
                </c:pt>
              </c:strCache>
            </c:strRef>
          </c:cat>
          <c:val>
            <c:numRef>
              <c:f>[nuosavu_vagonu_rida_20180402.xlsx]Sheet2!$B$2:$H$2</c:f>
              <c:numCache>
                <c:formatCode>General</c:formatCode>
                <c:ptCount val="7"/>
                <c:pt idx="0">
                  <c:v>461</c:v>
                </c:pt>
                <c:pt idx="1">
                  <c:v>396</c:v>
                </c:pt>
                <c:pt idx="2">
                  <c:v>1688</c:v>
                </c:pt>
                <c:pt idx="3">
                  <c:v>420</c:v>
                </c:pt>
                <c:pt idx="4">
                  <c:v>283</c:v>
                </c:pt>
                <c:pt idx="5">
                  <c:v>189</c:v>
                </c:pt>
                <c:pt idx="6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56-4152-9043-A570F893E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341432"/>
        <c:axId val="99340256"/>
        <c:axId val="0"/>
      </c:bar3DChart>
      <c:catAx>
        <c:axId val="9934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9340256"/>
        <c:crosses val="autoZero"/>
        <c:auto val="1"/>
        <c:lblAlgn val="ctr"/>
        <c:lblOffset val="100"/>
        <c:noMultiLvlLbl val="0"/>
      </c:catAx>
      <c:valAx>
        <c:axId val="9934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934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471B7"/>
      </a:solidFill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225635026429701E-2"/>
          <c:y val="1.9854670361022921E-2"/>
          <c:w val="0.92499964520536149"/>
          <c:h val="0.913183748464934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3765</c:v>
                </c:pt>
                <c:pt idx="1">
                  <c:v>3801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8514032"/>
        <c:axId val="228513248"/>
        <c:axId val="0"/>
      </c:bar3DChart>
      <c:catAx>
        <c:axId val="22851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8513248"/>
        <c:crosses val="autoZero"/>
        <c:auto val="1"/>
        <c:lblAlgn val="ctr"/>
        <c:lblOffset val="100"/>
        <c:noMultiLvlLbl val="0"/>
      </c:catAx>
      <c:valAx>
        <c:axId val="22851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851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83F3-F2A1-BA41-90C5-B282B7C65225}" type="datetimeFigureOut">
              <a:rPr lang="lt-LT" smtClean="0"/>
              <a:t>2019.10.15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11C8C-D02F-8D45-B8FE-6E9D472069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95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5AFFD-C683-434C-AAEE-498242C5BA74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3769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lt-LT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82245-17DF-40EF-B741-641A6C734A2A}" type="slidenum">
              <a:rPr lang="lt-LT" altLang="lt-L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lt-LT" altLang="lt-L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5AFFD-C683-434C-AAEE-498242C5BA74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3786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5AFFD-C683-434C-AAEE-498242C5BA74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716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11C8C-D02F-8D45-B8FE-6E9D47206918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25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5AFFD-C683-434C-AAEE-498242C5BA74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2892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7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LG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4E139D-34B8-48A6-8549-BC6AA65B0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18560F-8797-4A9C-B3D7-7A64242A3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225730"/>
            <a:ext cx="10364451" cy="15961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530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20124" y="6061918"/>
            <a:ext cx="10351752" cy="530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800" y="526200"/>
            <a:ext cx="3450400" cy="28669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926474" y="4086406"/>
            <a:ext cx="10351752" cy="530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67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su 3 pav. (mėlyna)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69025"/>
            <a:ext cx="10364451" cy="15961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8"/>
          </p:nvPr>
        </p:nvSpPr>
        <p:spPr>
          <a:xfrm>
            <a:off x="913775" y="3742789"/>
            <a:ext cx="3130550" cy="2214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9"/>
          </p:nvPr>
        </p:nvSpPr>
        <p:spPr>
          <a:xfrm>
            <a:off x="4530725" y="3767344"/>
            <a:ext cx="3130550" cy="2214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0"/>
          </p:nvPr>
        </p:nvSpPr>
        <p:spPr>
          <a:xfrm>
            <a:off x="8147675" y="3767344"/>
            <a:ext cx="3130550" cy="2214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5555999" y="2586138"/>
            <a:ext cx="1080001" cy="10800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9172949" y="2586138"/>
            <a:ext cx="1080001" cy="10800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015629" y="2586138"/>
            <a:ext cx="1080001" cy="10800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su 3 pav. (bal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38545"/>
            <a:ext cx="10364451" cy="15961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8"/>
          </p:nvPr>
        </p:nvSpPr>
        <p:spPr>
          <a:xfrm>
            <a:off x="913775" y="3742789"/>
            <a:ext cx="3130550" cy="2214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9"/>
          </p:nvPr>
        </p:nvSpPr>
        <p:spPr>
          <a:xfrm>
            <a:off x="4530725" y="3767344"/>
            <a:ext cx="3130550" cy="2214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0"/>
          </p:nvPr>
        </p:nvSpPr>
        <p:spPr>
          <a:xfrm>
            <a:off x="8147675" y="3767344"/>
            <a:ext cx="3130550" cy="2214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5555999" y="2586138"/>
            <a:ext cx="1080001" cy="10800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9172949" y="2586138"/>
            <a:ext cx="1080001" cy="10800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015629" y="2586138"/>
            <a:ext cx="1080001" cy="10800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as (mėlyna)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60373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67454" y="601765"/>
            <a:ext cx="5208531" cy="21056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0"/>
          </p:nvPr>
        </p:nvSpPr>
        <p:spPr>
          <a:xfrm>
            <a:off x="6367453" y="3222641"/>
            <a:ext cx="5208531" cy="30257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0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as (bal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60373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518030" y="883705"/>
            <a:ext cx="5208531" cy="21056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/>
          </p:nvPr>
        </p:nvSpPr>
        <p:spPr>
          <a:xfrm>
            <a:off x="6518029" y="3222641"/>
            <a:ext cx="5208531" cy="30257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1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as (mėlyna)_2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99538" y="14456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5099539" y="1973580"/>
            <a:ext cx="6627022" cy="4274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as (balta)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56407" y="23600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4956408" y="1973580"/>
            <a:ext cx="6627022" cy="4274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1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as (mėlyna)_3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56407" y="34268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8394755" y="2365996"/>
            <a:ext cx="3188676" cy="39021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4956407" y="2365996"/>
            <a:ext cx="3188676" cy="39021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6407" y="15980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20"/>
          </p:nvPr>
        </p:nvSpPr>
        <p:spPr>
          <a:xfrm>
            <a:off x="8394755" y="1828800"/>
            <a:ext cx="3188676" cy="44393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21"/>
          </p:nvPr>
        </p:nvSpPr>
        <p:spPr>
          <a:xfrm>
            <a:off x="4956407" y="1828800"/>
            <a:ext cx="3188676" cy="44393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7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mėlyna)_4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558216" y="-2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287" y="17504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0"/>
          </p:nvPr>
        </p:nvSpPr>
        <p:spPr>
          <a:xfrm>
            <a:off x="619289" y="1859280"/>
            <a:ext cx="6627022" cy="43891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balta)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558216" y="0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19287" y="22838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20"/>
          </p:nvPr>
        </p:nvSpPr>
        <p:spPr>
          <a:xfrm>
            <a:off x="619289" y="1661160"/>
            <a:ext cx="6627022" cy="4587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emė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521124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448349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mėlyna)_5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558216" y="-2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287" y="25124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4057635" y="1897380"/>
            <a:ext cx="3188676" cy="4370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1"/>
          </p:nvPr>
        </p:nvSpPr>
        <p:spPr>
          <a:xfrm>
            <a:off x="619287" y="1897380"/>
            <a:ext cx="3188676" cy="4370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8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balta)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558216" y="-2"/>
            <a:ext cx="4633784" cy="652112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9287" y="223306"/>
            <a:ext cx="6627024" cy="12293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20"/>
          </p:nvPr>
        </p:nvSpPr>
        <p:spPr>
          <a:xfrm>
            <a:off x="4057635" y="1805940"/>
            <a:ext cx="3188676" cy="44621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21"/>
          </p:nvPr>
        </p:nvSpPr>
        <p:spPr>
          <a:xfrm>
            <a:off x="619287" y="1805940"/>
            <a:ext cx="3188676" cy="44621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mėlyna)_6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8"/>
          </p:nvPr>
        </p:nvSpPr>
        <p:spPr>
          <a:xfrm>
            <a:off x="913775" y="3282462"/>
            <a:ext cx="4654122" cy="28268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3773" y="582529"/>
            <a:ext cx="4654123" cy="21306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896708" y="582529"/>
            <a:ext cx="6009346" cy="5526812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balta)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"/>
          <p:cNvSpPr>
            <a:spLocks noGrp="1"/>
          </p:cNvSpPr>
          <p:nvPr>
            <p:ph type="body" idx="18"/>
          </p:nvPr>
        </p:nvSpPr>
        <p:spPr>
          <a:xfrm>
            <a:off x="913775" y="3282462"/>
            <a:ext cx="4654122" cy="28268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913773" y="582529"/>
            <a:ext cx="4654123" cy="21306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896708" y="582529"/>
            <a:ext cx="6009346" cy="5526812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84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mėlyna)_7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8"/>
          </p:nvPr>
        </p:nvSpPr>
        <p:spPr>
          <a:xfrm>
            <a:off x="6921732" y="2895600"/>
            <a:ext cx="4654122" cy="3213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558173" y="582529"/>
            <a:ext cx="6009346" cy="5526812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921729" y="582529"/>
            <a:ext cx="4654123" cy="21306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67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augiau teksto (balta)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8"/>
          </p:nvPr>
        </p:nvSpPr>
        <p:spPr>
          <a:xfrm>
            <a:off x="6921732" y="3282462"/>
            <a:ext cx="4654122" cy="28268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558173" y="582529"/>
            <a:ext cx="6009346" cy="5526812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21729" y="582529"/>
            <a:ext cx="4654123" cy="21306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536157-801F-48B0-9F7A-BE686A524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4CD082-F8E2-45AB-AB4A-1F19053ECD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630910"/>
            <a:ext cx="10364451" cy="15961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AČIŪ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800" y="526200"/>
            <a:ext cx="3450400" cy="2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22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1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5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22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emė su aprašymu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521124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1911041"/>
            <a:ext cx="10364451" cy="15961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8"/>
          </p:nvPr>
        </p:nvSpPr>
        <p:spPr>
          <a:xfrm>
            <a:off x="913774" y="3507218"/>
            <a:ext cx="10364451" cy="22144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1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7875-DD94-482E-AEDB-40B1B3776A32}" type="datetimeFigureOut">
              <a:rPr lang="lt-LT" smtClean="0"/>
              <a:t>2019.10.15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92E5-8757-4730-BC82-9A6D01F49A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366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791113"/>
            <a:ext cx="12192000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465056" y="6385302"/>
            <a:ext cx="391937" cy="472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7" y="510386"/>
            <a:ext cx="11521987" cy="498483"/>
          </a:xfrm>
        </p:spPr>
        <p:txBody>
          <a:bodyPr lIns="0" tIns="0" rIns="0" bIns="0" anchor="t" anchorCtr="0">
            <a:spAutoFit/>
          </a:bodyPr>
          <a:lstStyle>
            <a:lvl1pPr>
              <a:defRPr sz="35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07" y="1616113"/>
            <a:ext cx="11521987" cy="4560851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007" y="64521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8EAA725-CC0B-4A16-AE77-83A5B67A299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45218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5056" y="6452189"/>
            <a:ext cx="39193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5007" y="319417"/>
            <a:ext cx="793582" cy="85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128589" y="319417"/>
            <a:ext cx="216018" cy="85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560626" y="319417"/>
            <a:ext cx="216018" cy="853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344607" y="319417"/>
            <a:ext cx="216018" cy="853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5007" y="1001704"/>
            <a:ext cx="11521987" cy="317426"/>
          </a:xfrm>
        </p:spPr>
        <p:txBody>
          <a:bodyPr lIns="0" tIns="0" rIns="0" bIns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251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347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791113"/>
            <a:ext cx="12192000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465056" y="6385302"/>
            <a:ext cx="391937" cy="472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7" y="510386"/>
            <a:ext cx="11521987" cy="498483"/>
          </a:xfrm>
        </p:spPr>
        <p:txBody>
          <a:bodyPr lIns="0" tIns="0" rIns="0" bIns="0" anchor="t" anchorCtr="0">
            <a:spAutoFit/>
          </a:bodyPr>
          <a:lstStyle>
            <a:lvl1pPr>
              <a:defRPr sz="35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07" y="1616113"/>
            <a:ext cx="11521987" cy="4560851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007" y="64521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8EAA725-CC0B-4A16-AE77-83A5B67A299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45218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5056" y="6452189"/>
            <a:ext cx="39193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5007" y="319417"/>
            <a:ext cx="793582" cy="85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128589" y="319417"/>
            <a:ext cx="216018" cy="85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560626" y="319417"/>
            <a:ext cx="216018" cy="853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344607" y="319417"/>
            <a:ext cx="216018" cy="853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5007" y="1001704"/>
            <a:ext cx="11521987" cy="317426"/>
          </a:xfrm>
        </p:spPr>
        <p:txBody>
          <a:bodyPr lIns="0" tIns="0" rIns="0" bIns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251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251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791113"/>
            <a:ext cx="12192000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465056" y="6385302"/>
            <a:ext cx="391937" cy="472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7" y="510386"/>
            <a:ext cx="11521987" cy="498483"/>
          </a:xfrm>
        </p:spPr>
        <p:txBody>
          <a:bodyPr lIns="0" tIns="0" rIns="0" bIns="0" anchor="t" anchorCtr="0">
            <a:spAutoFit/>
          </a:bodyPr>
          <a:lstStyle>
            <a:lvl1pPr>
              <a:defRPr sz="35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07" y="1616113"/>
            <a:ext cx="11521987" cy="4560851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007" y="64521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8EAA725-CC0B-4A16-AE77-83A5B67A299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45218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5056" y="6452189"/>
            <a:ext cx="39193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5007" y="319417"/>
            <a:ext cx="793582" cy="85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128589" y="319417"/>
            <a:ext cx="216018" cy="85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560626" y="319417"/>
            <a:ext cx="216018" cy="853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344607" y="319417"/>
            <a:ext cx="216018" cy="853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5007" y="1001704"/>
            <a:ext cx="11521987" cy="317426"/>
          </a:xfrm>
        </p:spPr>
        <p:txBody>
          <a:bodyPr lIns="0" tIns="0" rIns="0" bIns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251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89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(mėlyna)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8"/>
          </p:nvPr>
        </p:nvSpPr>
        <p:spPr>
          <a:xfrm>
            <a:off x="913774" y="1912620"/>
            <a:ext cx="10364451" cy="40697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136481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(bal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8"/>
          </p:nvPr>
        </p:nvSpPr>
        <p:spPr>
          <a:xfrm>
            <a:off x="913774" y="1851660"/>
            <a:ext cx="10364451" cy="4130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159341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(mėlyna)_2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20"/>
          </p:nvPr>
        </p:nvSpPr>
        <p:spPr>
          <a:xfrm>
            <a:off x="913773" y="2103120"/>
            <a:ext cx="4959490" cy="38792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1"/>
          </p:nvPr>
        </p:nvSpPr>
        <p:spPr>
          <a:xfrm>
            <a:off x="6318734" y="2103120"/>
            <a:ext cx="4959490" cy="38750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58401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(balta)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20"/>
          </p:nvPr>
        </p:nvSpPr>
        <p:spPr>
          <a:xfrm>
            <a:off x="913773" y="1958340"/>
            <a:ext cx="4959490" cy="40240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1"/>
          </p:nvPr>
        </p:nvSpPr>
        <p:spPr>
          <a:xfrm>
            <a:off x="6318734" y="1958340"/>
            <a:ext cx="4959490" cy="40197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144101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(mėlyna)_3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913775" y="2209800"/>
            <a:ext cx="3259016" cy="37598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7994513" y="2209801"/>
            <a:ext cx="3259016" cy="3759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/>
          </p:nvPr>
        </p:nvSpPr>
        <p:spPr>
          <a:xfrm>
            <a:off x="4454144" y="2209801"/>
            <a:ext cx="3259016" cy="3759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139021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skaidrė (balta)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8"/>
          </p:nvPr>
        </p:nvSpPr>
        <p:spPr>
          <a:xfrm>
            <a:off x="913775" y="2141220"/>
            <a:ext cx="3259016" cy="38411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9"/>
          </p:nvPr>
        </p:nvSpPr>
        <p:spPr>
          <a:xfrm>
            <a:off x="7994513" y="2141221"/>
            <a:ext cx="3259016" cy="3841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20"/>
          </p:nvPr>
        </p:nvSpPr>
        <p:spPr>
          <a:xfrm>
            <a:off x="4454144" y="2141221"/>
            <a:ext cx="3259016" cy="3841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27921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rgbClr val="0471B7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0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4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8623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2" r:id="rId3"/>
    <p:sldLayoutId id="2147483682" r:id="rId4"/>
    <p:sldLayoutId id="2147483683" r:id="rId5"/>
    <p:sldLayoutId id="2147483685" r:id="rId6"/>
    <p:sldLayoutId id="2147483684" r:id="rId7"/>
    <p:sldLayoutId id="2147483673" r:id="rId8"/>
    <p:sldLayoutId id="2147483675" r:id="rId9"/>
    <p:sldLayoutId id="2147483661" r:id="rId10"/>
    <p:sldLayoutId id="2147483674" r:id="rId11"/>
    <p:sldLayoutId id="2147483669" r:id="rId12"/>
    <p:sldLayoutId id="2147483670" r:id="rId13"/>
    <p:sldLayoutId id="2147483665" r:id="rId14"/>
    <p:sldLayoutId id="2147483671" r:id="rId15"/>
    <p:sldLayoutId id="2147483666" r:id="rId16"/>
    <p:sldLayoutId id="2147483676" r:id="rId17"/>
    <p:sldLayoutId id="2147483667" r:id="rId18"/>
    <p:sldLayoutId id="2147483677" r:id="rId19"/>
    <p:sldLayoutId id="2147483668" r:id="rId20"/>
    <p:sldLayoutId id="2147483678" r:id="rId21"/>
    <p:sldLayoutId id="2147483688" r:id="rId22"/>
    <p:sldLayoutId id="2147483687" r:id="rId23"/>
    <p:sldLayoutId id="2147483689" r:id="rId24"/>
    <p:sldLayoutId id="2147483690" r:id="rId25"/>
    <p:sldLayoutId id="2147483686" r:id="rId26"/>
    <p:sldLayoutId id="2147483679" r:id="rId27"/>
    <p:sldLayoutId id="2147483680" r:id="rId28"/>
    <p:sldLayoutId id="2147483697" r:id="rId29"/>
    <p:sldLayoutId id="2147483698" r:id="rId30"/>
    <p:sldLayoutId id="2147483700" r:id="rId31"/>
    <p:sldLayoutId id="2147483701" r:id="rId32"/>
    <p:sldLayoutId id="2147483702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471B7"/>
          </a:solidFill>
          <a:latin typeface="Source Sans Pro Black" charset="0"/>
          <a:ea typeface="Source Sans Pro Black" charset="0"/>
          <a:cs typeface="Source Sans Pro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vlrd.lt/ru/%d0%bf%d1%80%d0%be%d0%b4%d1%83%d0%ba%d1%82%d1%8b/%d0%bd%d0%be%d0%b2%d1%8b%d0%b5-%d0%bb%d0%be%d0%ba%d0%be%d0%bc%d0%be%d1%82%d0%b8%d0%b2%d1%8b/%d1%82%d0%b5%d0%bc-%d1%82%d0%bc%d1%85/" TargetMode="External"/><Relationship Id="rId7" Type="http://schemas.openxmlformats.org/officeDocument/2006/relationships/hyperlink" Target="http://vlrd.lt/ru/%d0%bf%d1%80%d0%be%d0%b4%d1%83%d0%ba%d1%82%d1%8b/%d0%bd%d0%be%d0%b2%d1%8b%d0%b5-%d0%bb%d0%be%d0%ba%d0%be%d0%bc%d0%be%d1%82%d0%b8%d0%b2%d1%8b/%d1%82%d1%8d%d0%bc-33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png"/><Relationship Id="rId5" Type="http://schemas.openxmlformats.org/officeDocument/2006/relationships/hyperlink" Target="http://vlrd.lt/ru/%d0%bf%d1%80%d0%be%d0%b4%d1%83%d0%ba%d1%82%d1%8b/%d0%bd%d0%be%d0%b2%d1%8b%d0%b5-%d0%bb%d0%be%d0%ba%d0%be%d0%bc%d0%be%d1%82%d0%b8%d0%b2%d1%8b/%d1%82%d1%8d%d0%bc-%d0%bb%d1%82%d1%85/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://vlrd.lt/ru/%d0%bf%d1%80%d0%be%d0%b4%d1%83%d0%ba%d1%82%d1%8b/%d0%bd%d0%be%d0%b2%d1%8b%d0%b5-%d0%bb%d0%be%d0%ba%d0%be%d0%bc%d0%be%d1%82%d0%b8%d0%b2%d1%8b/%d1%82%d1%8d%d0%bc-35-%d0%b3%d0%b8%d0%b1%d1%80%d0%b8%d0%b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69" y="1874354"/>
            <a:ext cx="11579961" cy="1596177"/>
          </a:xfrm>
        </p:spPr>
        <p:txBody>
          <a:bodyPr/>
          <a:lstStyle/>
          <a:p>
            <a:r>
              <a:rPr lang="ru-RU" dirty="0"/>
              <a:t>Обновление парка ПС в Литовской Республике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Гинтаре</a:t>
            </a:r>
            <a:r>
              <a:rPr lang="ru-RU" dirty="0" smtClean="0"/>
              <a:t> </a:t>
            </a:r>
            <a:r>
              <a:rPr lang="ru-RU" dirty="0" err="1" smtClean="0"/>
              <a:t>Панкевичене</a:t>
            </a:r>
            <a:r>
              <a:rPr lang="ru-RU" dirty="0" smtClean="0"/>
              <a:t> 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b="0" dirty="0" smtClean="0"/>
              <a:t>17-10-</a:t>
            </a:r>
            <a:r>
              <a:rPr lang="lt-LT" b="0" dirty="0"/>
              <a:t>201</a:t>
            </a:r>
            <a:r>
              <a:rPr lang="ru-RU" b="0" dirty="0"/>
              <a:t>9 </a:t>
            </a:r>
            <a:r>
              <a:rPr lang="lt-LT" b="0" dirty="0"/>
              <a:t>| </a:t>
            </a:r>
            <a:r>
              <a:rPr lang="ru-RU" b="0" dirty="0"/>
              <a:t>ВИЛЬНЮС</a:t>
            </a:r>
            <a:endParaRPr lang="lt-LT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4F62B4-2297-4F2E-A41A-5EA7E9B7A84D}"/>
              </a:ext>
            </a:extLst>
          </p:cNvPr>
          <p:cNvSpPr txBox="1"/>
          <p:nvPr/>
        </p:nvSpPr>
        <p:spPr>
          <a:xfrm>
            <a:off x="790574" y="495300"/>
            <a:ext cx="266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A</a:t>
            </a:r>
            <a:r>
              <a:rPr lang="ru-RU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О</a:t>
            </a:r>
            <a:r>
              <a:rPr lang="lt-LT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«</a:t>
            </a:r>
            <a:r>
              <a:rPr lang="lt-LT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LG CARGO</a:t>
            </a:r>
            <a:r>
              <a:rPr lang="ru-RU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»</a:t>
            </a:r>
          </a:p>
          <a:p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Часть группы «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Литовски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железны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дорог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»</a:t>
            </a:r>
            <a:endParaRPr lang="lt-LT" sz="8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624"/>
            <a:ext cx="11430000" cy="34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887" y="0"/>
            <a:ext cx="12738887" cy="8915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4229739" y="-1270639"/>
            <a:ext cx="13106400" cy="1310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/>
              <a:t>МЕСТ ДЛЯ ГРУЗОВЫХ АВТОМОБИЛЕЙ</a:t>
            </a:r>
          </a:p>
          <a:p>
            <a:r>
              <a:rPr lang="lt-LT" dirty="0"/>
              <a:t>С ПРИЦЕПАМИ</a:t>
            </a:r>
          </a:p>
        </p:txBody>
      </p:sp>
      <p:sp>
        <p:nvSpPr>
          <p:cNvPr id="9" name="Rectangle 3"/>
          <p:cNvSpPr txBox="1"/>
          <p:nvPr/>
        </p:nvSpPr>
        <p:spPr>
          <a:xfrm>
            <a:off x="366713" y="446954"/>
            <a:ext cx="12193278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6000"/>
              </a:lnSpc>
              <a:defRPr sz="6000" b="1">
                <a:solidFill>
                  <a:srgbClr val="FFFFFF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pPr algn="l">
              <a:lnSpc>
                <a:spcPts val="4800"/>
              </a:lnSpc>
            </a:pPr>
            <a:r>
              <a:rPr lang="ru-RU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ЗАО </a:t>
            </a:r>
            <a:r>
              <a:rPr lang="lt-LT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</a:t>
            </a:r>
            <a:r>
              <a:rPr lang="ru-RU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ВИЛЬНЮССКОЕ </a:t>
            </a:r>
            <a:endParaRPr lang="en-US" sz="4800" dirty="0">
              <a:solidFill>
                <a:srgbClr val="0471B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>
              <a:lnSpc>
                <a:spcPts val="4800"/>
              </a:lnSpc>
            </a:pPr>
            <a:r>
              <a:rPr lang="ru-RU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ДЕПО РЕМОНТA </a:t>
            </a:r>
            <a:endParaRPr lang="en-US" sz="4800" dirty="0">
              <a:solidFill>
                <a:srgbClr val="0471B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>
              <a:lnSpc>
                <a:spcPts val="4800"/>
              </a:lnSpc>
            </a:pPr>
            <a:r>
              <a:rPr lang="ru-RU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ЛОКОМОТИВOB</a:t>
            </a:r>
            <a:r>
              <a:rPr lang="lt-LT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»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2555047"/>
            <a:ext cx="2684711" cy="7473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57262" y="3107142"/>
            <a:ext cx="1105393" cy="1105393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2" name="Oval 11"/>
          <p:cNvSpPr/>
          <p:nvPr/>
        </p:nvSpPr>
        <p:spPr>
          <a:xfrm>
            <a:off x="3756274" y="3118743"/>
            <a:ext cx="1105393" cy="1105393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3" name="Oval 12"/>
          <p:cNvSpPr/>
          <p:nvPr/>
        </p:nvSpPr>
        <p:spPr>
          <a:xfrm>
            <a:off x="6241761" y="3107142"/>
            <a:ext cx="1105393" cy="1105393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284" y="3267483"/>
            <a:ext cx="801288" cy="807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25" y="3291881"/>
            <a:ext cx="701873" cy="701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086" y="3309101"/>
            <a:ext cx="739973" cy="7399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3685" y="4261594"/>
            <a:ext cx="2512226" cy="468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ПРОИЗВОДСТВО</a:t>
            </a:r>
            <a:endParaRPr lang="lt-LT" sz="2400" b="1" dirty="0">
              <a:solidFill>
                <a:srgbClr val="0471B7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8038" y="4258977"/>
            <a:ext cx="1358064" cy="468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РЕМОНТ</a:t>
            </a:r>
            <a:endParaRPr lang="lt-LT" sz="2400" b="1" dirty="0">
              <a:solidFill>
                <a:srgbClr val="0471B7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4120" y="4251033"/>
            <a:ext cx="2553904" cy="468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МОДЕРНИЗАЦИЯ</a:t>
            </a:r>
            <a:endParaRPr lang="lt-LT" sz="2400" b="1" dirty="0">
              <a:solidFill>
                <a:srgbClr val="0471B7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024" y="5111111"/>
            <a:ext cx="7675469" cy="120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ПРОФИЛЬ:</a:t>
            </a:r>
            <a:endParaRPr lang="en-US" sz="2400" b="1" dirty="0">
              <a:solidFill>
                <a:srgbClr val="0471B7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МАНЕВРОВЫЕ ТЕПЛОВОЗЫ</a:t>
            </a:r>
            <a:r>
              <a:rPr lang="en-US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МАГИСТРАЛЬНЫЕ ТЕПЛОВОЗЫ</a:t>
            </a:r>
            <a:r>
              <a:rPr lang="en-US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ПУТЕВАЯ ТЕХНИКА</a:t>
            </a:r>
            <a:r>
              <a:rPr lang="en-US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ВАГОНЫ ВСЕХ ВИДОВ</a:t>
            </a:r>
            <a:r>
              <a:rPr lang="en-US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УЗЛЫ И АГРЕГАТЫ</a:t>
            </a:r>
            <a:endParaRPr lang="lt-LT" sz="2000" dirty="0">
              <a:solidFill>
                <a:srgbClr val="0471B7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5559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9192"/>
            <a:ext cx="12734925" cy="1354643"/>
          </a:xfrm>
        </p:spPr>
        <p:txBody>
          <a:bodyPr>
            <a:normAutofit fontScale="90000"/>
          </a:bodyPr>
          <a:lstStyle/>
          <a:p>
            <a:pPr algn="ctr">
              <a:lnSpc>
                <a:spcPts val="4800"/>
              </a:lnSpc>
            </a:pPr>
            <a:r>
              <a:rPr lang="ru-RU" sz="4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/>
            </a:r>
            <a:br>
              <a:rPr lang="ru-RU" sz="40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ru-RU" sz="5300" u="sng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ПРОИЗВОДСТВО </a:t>
            </a:r>
            <a:br>
              <a:rPr lang="ru-RU" sz="5300" u="sng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ru-RU" sz="4000" u="sng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ТЕПЛОВОЗОВ</a:t>
            </a:r>
            <a:r>
              <a:rPr lang="lt-LT" sz="5300" u="sng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lt-LT" sz="5300" u="sng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endParaRPr lang="lt-LT" sz="53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92E5-8757-4730-BC82-9A6D01F49AAB}" type="slidenum">
              <a:rPr lang="lt-LT" smtClean="0"/>
              <a:t>11</a:t>
            </a:fld>
            <a:endParaRPr lang="lt-L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1933574"/>
            <a:ext cx="2857500" cy="1895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075" y="1328738"/>
            <a:ext cx="520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471B7"/>
                </a:solidFill>
                <a:latin typeface="helvetica neue"/>
                <a:hlinkClick r:id="rId3" tooltip="ТЭМ ТМХ"/>
              </a:rPr>
              <a:t/>
            </a:r>
            <a:br>
              <a:rPr lang="ru-RU" b="1" dirty="0" smtClean="0">
                <a:solidFill>
                  <a:srgbClr val="0471B7"/>
                </a:solidFill>
                <a:latin typeface="helvetica neue"/>
                <a:hlinkClick r:id="rId3" tooltip="ТЭМ ТМХ"/>
              </a:rPr>
            </a:br>
            <a:r>
              <a:rPr lang="ru-RU" b="1" dirty="0" smtClean="0">
                <a:solidFill>
                  <a:srgbClr val="0471B7"/>
                </a:solidFill>
                <a:latin typeface="helvetica neue"/>
                <a:hlinkClick r:id="rId3" tooltip="ТЭМ ТМХ"/>
              </a:rPr>
              <a:t>Маневровый </a:t>
            </a:r>
            <a:r>
              <a:rPr lang="ru-RU" b="1" dirty="0">
                <a:solidFill>
                  <a:srgbClr val="0471B7"/>
                </a:solidFill>
                <a:latin typeface="helvetica neue"/>
                <a:hlinkClick r:id="rId3" tooltip="ТЭМ ТМХ"/>
              </a:rPr>
              <a:t>тепловоз</a:t>
            </a:r>
            <a:r>
              <a:rPr lang="ru-RU" b="1" dirty="0" smtClean="0">
                <a:solidFill>
                  <a:srgbClr val="0471B7"/>
                </a:solidFill>
                <a:latin typeface="helvetica neue"/>
                <a:hlinkClick r:id="rId3" tooltip="ТЭМ ТМХ"/>
              </a:rPr>
              <a:t> серии ТЭМ ТМХ</a:t>
            </a:r>
            <a:endParaRPr lang="ru-RU" b="1" dirty="0">
              <a:solidFill>
                <a:srgbClr val="0471B7"/>
              </a:solidFill>
              <a:latin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1975069"/>
            <a:ext cx="2857500" cy="1895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10325" y="15889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solidFill>
                  <a:srgbClr val="0471B7"/>
                </a:solidFill>
                <a:latin typeface="helvetica neue"/>
                <a:hlinkClick r:id="rId5" tooltip="ТЭМ ЛТХ"/>
              </a:rPr>
              <a:t>Маневровый тепловоз серии ТЭМ </a:t>
            </a:r>
            <a:r>
              <a:rPr lang="ru-RU" b="1" dirty="0" smtClean="0">
                <a:solidFill>
                  <a:srgbClr val="0471B7"/>
                </a:solidFill>
                <a:latin typeface="helvetica neue"/>
                <a:hlinkClick r:id="rId5" tooltip="ТЭМ ЛТХ"/>
              </a:rPr>
              <a:t>ЛТХ</a:t>
            </a:r>
            <a:endParaRPr lang="ru-RU" b="1" dirty="0">
              <a:solidFill>
                <a:srgbClr val="0471B7"/>
              </a:solidFill>
              <a:latin typeface="helvetica neu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50" y="4843462"/>
            <a:ext cx="2857500" cy="18954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0075" y="40464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solidFill>
                  <a:srgbClr val="222222"/>
                </a:solidFill>
                <a:latin typeface="helvetica neue"/>
                <a:hlinkClick r:id="rId7" tooltip="ТЭМ 33"/>
              </a:rPr>
              <a:t>Маневровый тепловоз серии ТЭМ </a:t>
            </a:r>
            <a:r>
              <a:rPr lang="ru-RU" b="1" dirty="0" smtClean="0">
                <a:solidFill>
                  <a:srgbClr val="222222"/>
                </a:solidFill>
                <a:latin typeface="helvetica neue"/>
                <a:hlinkClick r:id="rId7" tooltip="ТЭМ 33"/>
              </a:rPr>
              <a:t>33</a:t>
            </a:r>
            <a:endParaRPr lang="ru-RU" b="1" dirty="0">
              <a:solidFill>
                <a:srgbClr val="222222"/>
              </a:solidFill>
              <a:latin typeface="helvetica neue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975" y="4843461"/>
            <a:ext cx="2857500" cy="18954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96025" y="40756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solidFill>
                  <a:srgbClr val="222222"/>
                </a:solidFill>
                <a:latin typeface="helvetica neue"/>
                <a:hlinkClick r:id="rId9" tooltip="ТЭМ 35 гибрид"/>
              </a:rPr>
              <a:t>Маневровый тепловоз серии ТЭМ 35 (гибрид</a:t>
            </a:r>
            <a:r>
              <a:rPr lang="ru-RU" b="1" dirty="0" smtClean="0">
                <a:solidFill>
                  <a:srgbClr val="222222"/>
                </a:solidFill>
                <a:latin typeface="helvetica neue"/>
                <a:hlinkClick r:id="rId9" tooltip="ТЭМ 35 гибрид"/>
              </a:rPr>
              <a:t>)</a:t>
            </a:r>
            <a:endParaRPr lang="ru-RU" b="1" dirty="0">
              <a:solidFill>
                <a:srgbClr val="222222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63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4" y="263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ru-RU" sz="5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</a:t>
            </a:r>
            <a:r>
              <a:rPr lang="ru-RU" sz="5300" u="sng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ПРОИЗВОДСТВО</a:t>
            </a:r>
            <a:r>
              <a:rPr lang="ru-RU" sz="5300" u="sng" dirty="0" smtClean="0"/>
              <a:t> </a:t>
            </a:r>
            <a:r>
              <a:rPr lang="ru-RU" u="sng" dirty="0"/>
              <a:t> 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5300" u="sng" dirty="0" smtClean="0"/>
              <a:t>ПУТЯВОЙ ТЕХНИКИ</a:t>
            </a:r>
            <a:r>
              <a:rPr lang="ru-RU" sz="5300" u="sng" dirty="0"/>
              <a:t/>
            </a:r>
            <a:br>
              <a:rPr lang="ru-RU" sz="5300" u="sng" dirty="0"/>
            </a:br>
            <a:r>
              <a:rPr lang="lt-LT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endParaRPr lang="lt-L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2776989"/>
            <a:ext cx="2857500" cy="2143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92E5-8757-4730-BC82-9A6D01F49AAB}" type="slidenum">
              <a:rPr lang="lt-LT" smtClean="0"/>
              <a:t>12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14300" y="1892533"/>
            <a:ext cx="4148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471B7"/>
                </a:solidFill>
                <a:latin typeface="inherit"/>
              </a:rPr>
              <a:t>Платформа для транспортировки железнодорожных стрелочных переводов ММП-61</a:t>
            </a:r>
            <a:endParaRPr lang="lt-LT" dirty="0">
              <a:solidFill>
                <a:srgbClr val="0471B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4" y="2776989"/>
            <a:ext cx="2857500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39192" y="2031032"/>
            <a:ext cx="2922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471B7"/>
                </a:solidFill>
                <a:latin typeface="helvetica neue"/>
              </a:rPr>
              <a:t>Многофункциональная </a:t>
            </a:r>
            <a:endParaRPr lang="ru-RU" b="1" u="sng" dirty="0" smtClean="0">
              <a:solidFill>
                <a:srgbClr val="0471B7"/>
              </a:solidFill>
              <a:latin typeface="helvetica neue"/>
            </a:endParaRPr>
          </a:p>
          <a:p>
            <a:pPr algn="ctr"/>
            <a:r>
              <a:rPr lang="ru-RU" b="1" u="sng" dirty="0" smtClean="0">
                <a:solidFill>
                  <a:srgbClr val="0471B7"/>
                </a:solidFill>
                <a:latin typeface="helvetica neue"/>
              </a:rPr>
              <a:t>машина </a:t>
            </a:r>
            <a:r>
              <a:rPr lang="ru-RU" b="1" u="sng" dirty="0">
                <a:solidFill>
                  <a:srgbClr val="0471B7"/>
                </a:solidFill>
                <a:latin typeface="helvetica neue"/>
              </a:rPr>
              <a:t>КТД</a:t>
            </a:r>
            <a:endParaRPr lang="lt-LT" dirty="0">
              <a:solidFill>
                <a:srgbClr val="0471B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895044"/>
            <a:ext cx="2857500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51943" y="1971714"/>
            <a:ext cx="36668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471B7"/>
                </a:solidFill>
                <a:latin typeface="helvetica neue"/>
              </a:rPr>
              <a:t>Самоходная </a:t>
            </a:r>
            <a:r>
              <a:rPr lang="ru-RU" b="1" u="sng" dirty="0" err="1">
                <a:solidFill>
                  <a:srgbClr val="0471B7"/>
                </a:solidFill>
                <a:latin typeface="helvetica neue"/>
              </a:rPr>
              <a:t>железнодоржная</a:t>
            </a:r>
            <a:r>
              <a:rPr lang="ru-RU" b="1" u="sng" dirty="0">
                <a:solidFill>
                  <a:srgbClr val="0471B7"/>
                </a:solidFill>
                <a:latin typeface="helvetica neue"/>
              </a:rPr>
              <a:t> </a:t>
            </a:r>
            <a:endParaRPr lang="ru-RU" b="1" u="sng" dirty="0" smtClean="0">
              <a:solidFill>
                <a:srgbClr val="0471B7"/>
              </a:solidFill>
              <a:latin typeface="helvetica neue"/>
            </a:endParaRPr>
          </a:p>
          <a:p>
            <a:pPr algn="ctr"/>
            <a:r>
              <a:rPr lang="ru-RU" b="1" u="sng" dirty="0" smtClean="0">
                <a:solidFill>
                  <a:srgbClr val="0471B7"/>
                </a:solidFill>
                <a:latin typeface="helvetica neue"/>
              </a:rPr>
              <a:t>дрезина </a:t>
            </a:r>
          </a:p>
          <a:p>
            <a:pPr algn="ctr"/>
            <a:r>
              <a:rPr lang="ru-RU" b="1" u="sng" dirty="0" smtClean="0">
                <a:solidFill>
                  <a:srgbClr val="0471B7"/>
                </a:solidFill>
                <a:latin typeface="helvetica neue"/>
              </a:rPr>
              <a:t>АГРЦ </a:t>
            </a:r>
            <a:r>
              <a:rPr lang="ru-RU" b="1" u="sng" dirty="0">
                <a:solidFill>
                  <a:srgbClr val="0471B7"/>
                </a:solidFill>
                <a:latin typeface="helvetica neue"/>
              </a:rPr>
              <a:t>1200</a:t>
            </a:r>
            <a:endParaRPr lang="lt-LT" dirty="0">
              <a:solidFill>
                <a:srgbClr val="0471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u="sng" dirty="0">
                <a:latin typeface="inherit"/>
              </a:rPr>
              <a:t>Модернизация локомотивов</a:t>
            </a:r>
            <a:r>
              <a:rPr lang="ru-RU" sz="4800" u="sng" dirty="0">
                <a:latin typeface="inherit"/>
              </a:rPr>
              <a:t/>
            </a:r>
            <a:br>
              <a:rPr lang="ru-RU" sz="4800" u="sng" dirty="0">
                <a:latin typeface="inherit"/>
              </a:rPr>
            </a:br>
            <a:endParaRPr lang="lt-LT" sz="4800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5" y="2605881"/>
            <a:ext cx="2857500" cy="1895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92E5-8757-4730-BC82-9A6D01F49AAB}" type="slidenum">
              <a:rPr lang="lt-LT" smtClean="0"/>
              <a:t>13</a:t>
            </a:fld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733425" y="1810435"/>
            <a:ext cx="3457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err="1" smtClean="0">
                <a:solidFill>
                  <a:srgbClr val="0471B7"/>
                </a:solidFill>
                <a:latin typeface="inherit"/>
              </a:rPr>
              <a:t>Теполовоз</a:t>
            </a:r>
            <a:r>
              <a:rPr lang="ru-RU" b="1" u="sng" dirty="0" smtClean="0">
                <a:solidFill>
                  <a:srgbClr val="0471B7"/>
                </a:solidFill>
                <a:latin typeface="inherit"/>
              </a:rPr>
              <a:t> </a:t>
            </a:r>
            <a:r>
              <a:rPr lang="ru-RU" b="1" u="sng" dirty="0">
                <a:solidFill>
                  <a:srgbClr val="0471B7"/>
                </a:solidFill>
                <a:latin typeface="inherit"/>
              </a:rPr>
              <a:t>серии 2M62M</a:t>
            </a:r>
            <a:endParaRPr lang="ru-RU" b="1" i="0" u="sng" dirty="0">
              <a:solidFill>
                <a:srgbClr val="0471B7"/>
              </a:solidFill>
              <a:effectLst/>
              <a:latin typeface="inheri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4329112"/>
            <a:ext cx="2857500" cy="1895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9898" y="3059668"/>
            <a:ext cx="4532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471B7"/>
                </a:solidFill>
              </a:rPr>
              <a:t>Маневровый тепловоз серии ЧМЭ-3М</a:t>
            </a:r>
            <a:endParaRPr lang="lt-LT" b="1" u="sng" dirty="0">
              <a:solidFill>
                <a:srgbClr val="0471B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6482" y="2155567"/>
            <a:ext cx="428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471B7"/>
                </a:solidFill>
              </a:rPr>
              <a:t>Маневровый тепловоз серии </a:t>
            </a:r>
            <a:r>
              <a:rPr lang="lt-LT" b="1" u="sng" dirty="0">
                <a:solidFill>
                  <a:srgbClr val="0471B7"/>
                </a:solidFill>
              </a:rPr>
              <a:t>T</a:t>
            </a:r>
            <a:r>
              <a:rPr lang="ru-RU" b="1" u="sng" dirty="0">
                <a:solidFill>
                  <a:srgbClr val="0471B7"/>
                </a:solidFill>
              </a:rPr>
              <a:t>Г</a:t>
            </a:r>
            <a:r>
              <a:rPr lang="lt-LT" b="1" u="sng" dirty="0">
                <a:solidFill>
                  <a:srgbClr val="0471B7"/>
                </a:solidFill>
              </a:rPr>
              <a:t>M-4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2605881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5"/>
          <a:stretch/>
        </p:blipFill>
        <p:spPr>
          <a:xfrm>
            <a:off x="3339882" y="3368940"/>
            <a:ext cx="8892084" cy="3501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27"/>
          <a:stretch/>
        </p:blipFill>
        <p:spPr>
          <a:xfrm>
            <a:off x="4978677" y="-12700"/>
            <a:ext cx="7274664" cy="339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250" y="-12702"/>
            <a:ext cx="7725711" cy="6873199"/>
          </a:xfrm>
          <a:custGeom>
            <a:avLst/>
            <a:gdLst>
              <a:gd name="connsiteX0" fmla="*/ 0 w 5370250"/>
              <a:gd name="connsiteY0" fmla="*/ 0 h 6845300"/>
              <a:gd name="connsiteX1" fmla="*/ 5370250 w 5370250"/>
              <a:gd name="connsiteY1" fmla="*/ 0 h 6845300"/>
              <a:gd name="connsiteX2" fmla="*/ 5370250 w 5370250"/>
              <a:gd name="connsiteY2" fmla="*/ 6845300 h 6845300"/>
              <a:gd name="connsiteX3" fmla="*/ 0 w 5370250"/>
              <a:gd name="connsiteY3" fmla="*/ 6845300 h 6845300"/>
              <a:gd name="connsiteX4" fmla="*/ 0 w 5370250"/>
              <a:gd name="connsiteY4" fmla="*/ 0 h 6845300"/>
              <a:gd name="connsiteX0" fmla="*/ 0 w 7719750"/>
              <a:gd name="connsiteY0" fmla="*/ 12700 h 6858000"/>
              <a:gd name="connsiteX1" fmla="*/ 7719750 w 7719750"/>
              <a:gd name="connsiteY1" fmla="*/ 0 h 6858000"/>
              <a:gd name="connsiteX2" fmla="*/ 5370250 w 7719750"/>
              <a:gd name="connsiteY2" fmla="*/ 6858000 h 6858000"/>
              <a:gd name="connsiteX3" fmla="*/ 0 w 7719750"/>
              <a:gd name="connsiteY3" fmla="*/ 6858000 h 6858000"/>
              <a:gd name="connsiteX4" fmla="*/ 0 w 7719750"/>
              <a:gd name="connsiteY4" fmla="*/ 12700 h 6858000"/>
              <a:gd name="connsiteX0" fmla="*/ 0 w 7719750"/>
              <a:gd name="connsiteY0" fmla="*/ 12700 h 6858000"/>
              <a:gd name="connsiteX1" fmla="*/ 7719750 w 7719750"/>
              <a:gd name="connsiteY1" fmla="*/ 0 h 6858000"/>
              <a:gd name="connsiteX2" fmla="*/ 3617650 w 7719750"/>
              <a:gd name="connsiteY2" fmla="*/ 6832600 h 6858000"/>
              <a:gd name="connsiteX3" fmla="*/ 0 w 7719750"/>
              <a:gd name="connsiteY3" fmla="*/ 6858000 h 6858000"/>
              <a:gd name="connsiteX4" fmla="*/ 0 w 7719750"/>
              <a:gd name="connsiteY4" fmla="*/ 12700 h 6858000"/>
              <a:gd name="connsiteX0" fmla="*/ 0 w 7707050"/>
              <a:gd name="connsiteY0" fmla="*/ 0 h 6845300"/>
              <a:gd name="connsiteX1" fmla="*/ 7707050 w 7707050"/>
              <a:gd name="connsiteY1" fmla="*/ 12700 h 6845300"/>
              <a:gd name="connsiteX2" fmla="*/ 3617650 w 7707050"/>
              <a:gd name="connsiteY2" fmla="*/ 6819900 h 6845300"/>
              <a:gd name="connsiteX3" fmla="*/ 0 w 7707050"/>
              <a:gd name="connsiteY3" fmla="*/ 6845300 h 6845300"/>
              <a:gd name="connsiteX4" fmla="*/ 0 w 7707050"/>
              <a:gd name="connsiteY4" fmla="*/ 0 h 6845300"/>
              <a:gd name="connsiteX0" fmla="*/ 0 w 7707050"/>
              <a:gd name="connsiteY0" fmla="*/ 0 h 6847789"/>
              <a:gd name="connsiteX1" fmla="*/ 7707050 w 7707050"/>
              <a:gd name="connsiteY1" fmla="*/ 12700 h 6847789"/>
              <a:gd name="connsiteX2" fmla="*/ 3617650 w 7707050"/>
              <a:gd name="connsiteY2" fmla="*/ 6847789 h 6847789"/>
              <a:gd name="connsiteX3" fmla="*/ 0 w 7707050"/>
              <a:gd name="connsiteY3" fmla="*/ 6845300 h 6847789"/>
              <a:gd name="connsiteX4" fmla="*/ 0 w 7707050"/>
              <a:gd name="connsiteY4" fmla="*/ 0 h 6847789"/>
              <a:gd name="connsiteX0" fmla="*/ 0 w 7707050"/>
              <a:gd name="connsiteY0" fmla="*/ 0 h 6847789"/>
              <a:gd name="connsiteX1" fmla="*/ 7707050 w 7707050"/>
              <a:gd name="connsiteY1" fmla="*/ 12700 h 6847789"/>
              <a:gd name="connsiteX2" fmla="*/ 3561666 w 7707050"/>
              <a:gd name="connsiteY2" fmla="*/ 6847789 h 6847789"/>
              <a:gd name="connsiteX3" fmla="*/ 0 w 7707050"/>
              <a:gd name="connsiteY3" fmla="*/ 6845300 h 6847789"/>
              <a:gd name="connsiteX4" fmla="*/ 0 w 7707050"/>
              <a:gd name="connsiteY4" fmla="*/ 0 h 6847789"/>
              <a:gd name="connsiteX0" fmla="*/ 0 w 7725711"/>
              <a:gd name="connsiteY0" fmla="*/ 0 h 6847789"/>
              <a:gd name="connsiteX1" fmla="*/ 7725711 w 7725711"/>
              <a:gd name="connsiteY1" fmla="*/ 12700 h 6847789"/>
              <a:gd name="connsiteX2" fmla="*/ 3561666 w 7725711"/>
              <a:gd name="connsiteY2" fmla="*/ 6847789 h 6847789"/>
              <a:gd name="connsiteX3" fmla="*/ 0 w 7725711"/>
              <a:gd name="connsiteY3" fmla="*/ 6845300 h 6847789"/>
              <a:gd name="connsiteX4" fmla="*/ 0 w 7725711"/>
              <a:gd name="connsiteY4" fmla="*/ 0 h 684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5711" h="6847789">
                <a:moveTo>
                  <a:pt x="0" y="0"/>
                </a:moveTo>
                <a:lnTo>
                  <a:pt x="7725711" y="12700"/>
                </a:lnTo>
                <a:lnTo>
                  <a:pt x="3561666" y="6847789"/>
                </a:lnTo>
                <a:lnTo>
                  <a:pt x="0" y="6845300"/>
                </a:lnTo>
                <a:lnTo>
                  <a:pt x="0" y="0"/>
                </a:lnTo>
                <a:close/>
              </a:path>
            </a:pathLst>
          </a:custGeom>
          <a:solidFill>
            <a:srgbClr val="00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400" dirty="0">
              <a:latin typeface="Proxima Nova ExCn Rg" panose="02000506030000020004" pitchFamily="50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734" y="1428751"/>
            <a:ext cx="6237606" cy="5033454"/>
            <a:chOff x="4258734" y="1381716"/>
            <a:chExt cx="6237606" cy="5033454"/>
          </a:xfrm>
        </p:grpSpPr>
        <p:sp>
          <p:nvSpPr>
            <p:cNvPr id="8" name="Rectangle 7"/>
            <p:cNvSpPr/>
            <p:nvPr/>
          </p:nvSpPr>
          <p:spPr>
            <a:xfrm>
              <a:off x="4400340" y="5707284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Планируется начать программу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покупки электролокомотивов</a:t>
              </a:r>
              <a:endParaRPr lang="lt-LT" sz="20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4326291" y="1381716"/>
              <a:ext cx="2287065" cy="7774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endParaRPr lang="lt-LT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446702" y="2509357"/>
              <a:ext cx="5284486" cy="8603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600"/>
                </a:lnSpc>
                <a:spcBef>
                  <a:spcPts val="2400"/>
                </a:spcBef>
                <a:buClr>
                  <a:schemeClr val="bg1"/>
                </a:buClr>
                <a:buNone/>
              </a:pPr>
              <a:r>
                <a:rPr lang="lt-LT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Siemens ER20CF – 44</a:t>
              </a:r>
              <a:r>
                <a:rPr lang="ru-RU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шт.</a:t>
              </a:r>
              <a:r>
                <a:rPr lang="lt-LT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</a:p>
            <a:p>
              <a:pPr marL="0" indent="0">
                <a:lnSpc>
                  <a:spcPts val="2600"/>
                </a:lnSpc>
                <a:spcBef>
                  <a:spcPts val="2400"/>
                </a:spcBef>
                <a:buClr>
                  <a:schemeClr val="bg1"/>
                </a:buClr>
                <a:buNone/>
              </a:pPr>
              <a:r>
                <a:rPr lang="lt-LT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TEM TMH – 61 </a:t>
              </a:r>
              <a:r>
                <a:rPr lang="ru-RU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шт.</a:t>
              </a:r>
              <a:endPara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0" indent="0">
                <a:lnSpc>
                  <a:spcPts val="2600"/>
                </a:lnSpc>
                <a:spcBef>
                  <a:spcPts val="2400"/>
                </a:spcBef>
                <a:buClr>
                  <a:schemeClr val="bg1"/>
                </a:buClr>
                <a:buNone/>
              </a:pPr>
              <a:r>
                <a:rPr lang="ru-RU" sz="20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ВСЕГО</a:t>
              </a:r>
              <a:r>
                <a:rPr lang="lt-LT" sz="20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– 216</a:t>
              </a:r>
              <a:r>
                <a:rPr lang="ru-RU" sz="20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шт.</a:t>
              </a:r>
              <a:r>
                <a:rPr lang="lt-LT" sz="20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	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707200" y="3254041"/>
              <a:ext cx="4269551" cy="6809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600"/>
                </a:lnSpc>
                <a:spcBef>
                  <a:spcPts val="0"/>
                </a:spcBef>
                <a:buNone/>
              </a:pPr>
              <a:endParaRPr lang="lt-LT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07200" y="1869097"/>
              <a:ext cx="43252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lt-LT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7200" y="2353401"/>
              <a:ext cx="3010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lt-LT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258734" y="5168325"/>
              <a:ext cx="3047605" cy="6834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36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2019–2020 </a:t>
              </a:r>
              <a:r>
                <a:rPr lang="ru-RU" sz="36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г.</a:t>
              </a:r>
              <a:endParaRPr lang="lt-LT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5327" y="209823"/>
            <a:ext cx="71374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ЛОКОМОТИВЫ</a:t>
            </a:r>
            <a:endParaRPr lang="lt-LT" sz="4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1100" y="419446"/>
            <a:ext cx="40532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1100" y="1236052"/>
            <a:ext cx="40532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27009" y="3365500"/>
            <a:ext cx="6323691" cy="75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8631" y="771025"/>
            <a:ext cx="2654710" cy="610775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80776" y="6334106"/>
            <a:ext cx="445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SIEMENS ER20CF</a:t>
            </a:r>
            <a:endParaRPr lang="lt-LT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83140" y="2799733"/>
            <a:ext cx="237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TEM TMH</a:t>
            </a:r>
            <a:endParaRPr lang="lt-LT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67232" y="5064481"/>
            <a:ext cx="33087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514" y="-19050"/>
            <a:ext cx="12206514" cy="6872514"/>
          </a:xfrm>
          <a:prstGeom prst="rect">
            <a:avLst/>
          </a:prstGeom>
          <a:solidFill>
            <a:srgbClr val="00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76474" y="4514851"/>
            <a:ext cx="9915525" cy="2049146"/>
            <a:chOff x="2646949" y="5152571"/>
            <a:chExt cx="8704009" cy="1678125"/>
          </a:xfrm>
        </p:grpSpPr>
        <p:sp>
          <p:nvSpPr>
            <p:cNvPr id="5" name="Rectangle 4"/>
            <p:cNvSpPr/>
            <p:nvPr/>
          </p:nvSpPr>
          <p:spPr>
            <a:xfrm>
              <a:off x="2646949" y="5289377"/>
              <a:ext cx="8704008" cy="1541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  <a:buSzPts val="1600"/>
              </a:pPr>
              <a:r>
                <a:rPr lang="ru-RU" sz="4400" b="1" dirty="0" smtClean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 </a:t>
              </a:r>
              <a:r>
                <a:rPr lang="ru-RU" sz="4000" b="1" dirty="0" smtClean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ЧАСНЫЙ ПОДВИЖНОЙ СОСТАВ </a:t>
              </a:r>
              <a:r>
                <a:rPr lang="ru-RU" sz="40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4000" b="1" dirty="0" smtClean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4400" b="1" dirty="0" smtClean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ЛИТВЕ</a:t>
              </a:r>
              <a:endParaRPr lang="lt-LT" sz="4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24478" y="5152571"/>
              <a:ext cx="61264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7764385" cy="6877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8280" y="5973935"/>
            <a:ext cx="6126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52BC7A-5CA6-4B93-8968-491102F91BF0}"/>
              </a:ext>
            </a:extLst>
          </p:cNvPr>
          <p:cNvSpPr txBox="1"/>
          <p:nvPr/>
        </p:nvSpPr>
        <p:spPr>
          <a:xfrm>
            <a:off x="9584142" y="75501"/>
            <a:ext cx="260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A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О</a:t>
            </a:r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«</a:t>
            </a:r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LG CARGO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»</a:t>
            </a:r>
            <a:endParaRPr lang="lt-LT" sz="12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  <a:p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Часть группы «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Литовски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железны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дорог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»</a:t>
            </a:r>
            <a:endParaRPr lang="lt-LT" sz="8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63" y="398243"/>
            <a:ext cx="11521987" cy="49848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471B7"/>
                </a:solidFill>
                <a:latin typeface="Source Sans Pro"/>
              </a:rPr>
              <a:t> </a:t>
            </a:r>
            <a:r>
              <a:rPr lang="ru-RU" sz="3800" b="1" u="sng" dirty="0" smtClean="0">
                <a:solidFill>
                  <a:srgbClr val="0471B7"/>
                </a:solidFill>
                <a:latin typeface="Source Sans Pro"/>
              </a:rPr>
              <a:t>Частный вагонный парк </a:t>
            </a:r>
            <a:r>
              <a:rPr lang="ru-RU" sz="3800" b="1" u="sng" dirty="0">
                <a:solidFill>
                  <a:srgbClr val="0471B7"/>
                </a:solidFill>
                <a:latin typeface="Source Sans Pro"/>
              </a:rPr>
              <a:t>в Литве</a:t>
            </a:r>
            <a:endParaRPr lang="en-US" sz="3800" b="1" u="sng" dirty="0">
              <a:solidFill>
                <a:srgbClr val="0471B7"/>
              </a:solidFill>
              <a:latin typeface="Source Sans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3993441-04CA-485E-BA9D-C1A569C2A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00774"/>
              </p:ext>
            </p:extLst>
          </p:nvPr>
        </p:nvGraphicFramePr>
        <p:xfrm>
          <a:off x="636539" y="1339895"/>
          <a:ext cx="10431359" cy="448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77293" y="5403763"/>
            <a:ext cx="1206729" cy="308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471B7"/>
                </a:solidFill>
              </a:rPr>
              <a:t>Полувагоны</a:t>
            </a:r>
            <a:endParaRPr lang="en-US" sz="1100" b="1" dirty="0">
              <a:solidFill>
                <a:srgbClr val="0471B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4257" y="5403763"/>
            <a:ext cx="1328173" cy="39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471B7"/>
                </a:solidFill>
              </a:rPr>
              <a:t>Крытые вагоны</a:t>
            </a:r>
            <a:endParaRPr lang="en-US" sz="1050" b="1" dirty="0">
              <a:solidFill>
                <a:srgbClr val="0471B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6574" y="5442121"/>
            <a:ext cx="998362" cy="281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471B7"/>
                </a:solidFill>
              </a:rPr>
              <a:t>Цистерны</a:t>
            </a:r>
            <a:endParaRPr lang="en-US" sz="1100" b="1" dirty="0">
              <a:solidFill>
                <a:srgbClr val="0471B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1466" y="5370639"/>
            <a:ext cx="1292466" cy="281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471B7"/>
                </a:solidFill>
              </a:rPr>
              <a:t>Минераловозы</a:t>
            </a:r>
            <a:endParaRPr lang="en-US" sz="1100" b="1" dirty="0">
              <a:solidFill>
                <a:srgbClr val="0471B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4225" y="5442121"/>
            <a:ext cx="1206729" cy="29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471B7"/>
                </a:solidFill>
              </a:rPr>
              <a:t>Цементовозы</a:t>
            </a:r>
            <a:endParaRPr lang="en-US" sz="1100" b="1" dirty="0">
              <a:solidFill>
                <a:srgbClr val="0471B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1206" y="5431070"/>
            <a:ext cx="1090169" cy="36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471B7"/>
                </a:solidFill>
              </a:rPr>
              <a:t>З</a:t>
            </a:r>
            <a:r>
              <a:rPr lang="ru-RU" sz="1100" b="1" dirty="0" smtClean="0">
                <a:solidFill>
                  <a:srgbClr val="0471B7"/>
                </a:solidFill>
              </a:rPr>
              <a:t>ерновозы</a:t>
            </a:r>
            <a:endParaRPr lang="en-US" sz="1100" b="1" dirty="0">
              <a:solidFill>
                <a:srgbClr val="0471B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8229" y="5403763"/>
            <a:ext cx="1206729" cy="281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471B7"/>
                </a:solidFill>
              </a:rPr>
              <a:t>Фитинговые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rgbClr val="0471B7"/>
                </a:solidFill>
              </a:rPr>
              <a:t>платформы</a:t>
            </a:r>
            <a:endParaRPr lang="en-US" sz="1100" b="1" dirty="0">
              <a:solidFill>
                <a:srgbClr val="0471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7" y="510386"/>
            <a:ext cx="11521987" cy="526298"/>
          </a:xfrm>
        </p:spPr>
        <p:txBody>
          <a:bodyPr/>
          <a:lstStyle/>
          <a:p>
            <a:pPr algn="ctr"/>
            <a:r>
              <a:rPr lang="ru-RU" sz="3800" b="1" u="sng" dirty="0">
                <a:solidFill>
                  <a:srgbClr val="0471B7"/>
                </a:solidFill>
                <a:latin typeface="Source Sans Pro"/>
              </a:rPr>
              <a:t>Рост частного вагонного парка в Литве</a:t>
            </a:r>
            <a:endParaRPr lang="lt-LT" sz="3800" b="1" u="sng" dirty="0">
              <a:solidFill>
                <a:srgbClr val="0471B7"/>
              </a:solidFill>
              <a:latin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1" name="Content Placeholder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545122"/>
              </p:ext>
            </p:extLst>
          </p:nvPr>
        </p:nvGraphicFramePr>
        <p:xfrm>
          <a:off x="1338682" y="1334153"/>
          <a:ext cx="10516767" cy="427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53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50A13D-8BFB-4BEE-91BB-ACDC0EC8B015}"/>
              </a:ext>
            </a:extLst>
          </p:cNvPr>
          <p:cNvSpPr txBox="1"/>
          <p:nvPr/>
        </p:nvSpPr>
        <p:spPr>
          <a:xfrm>
            <a:off x="430943" y="495300"/>
            <a:ext cx="285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A</a:t>
            </a:r>
            <a:r>
              <a:rPr lang="ru-RU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О</a:t>
            </a:r>
            <a:r>
              <a:rPr lang="lt-LT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«</a:t>
            </a:r>
            <a:r>
              <a:rPr lang="lt-LT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LG CARGO</a:t>
            </a:r>
            <a:r>
              <a:rPr lang="ru-RU" sz="16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»</a:t>
            </a:r>
            <a:endParaRPr lang="lt-LT" sz="16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  <a:p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Часть группы «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Литовски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железны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дорог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»</a:t>
            </a:r>
            <a:endParaRPr lang="lt-LT" sz="8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020C4ED-5564-46AA-8126-3D73B1643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63" y="3432441"/>
            <a:ext cx="2684711" cy="74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943" y="1371600"/>
            <a:ext cx="656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lt-LT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LG</a:t>
            </a:r>
            <a:r>
              <a:rPr lang="ru-RU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lt-LT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CARGO - </a:t>
            </a:r>
            <a:r>
              <a:rPr lang="ru-RU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ru-RU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ВАШ НАДЁЖНЫЙ ПАРТНЁР</a:t>
            </a:r>
            <a:endParaRPr lang="lt-LT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30397-3556-47E9-80F5-9A85AE6FBFF6}"/>
              </a:ext>
            </a:extLst>
          </p:cNvPr>
          <p:cNvSpPr/>
          <p:nvPr/>
        </p:nvSpPr>
        <p:spPr>
          <a:xfrm>
            <a:off x="552864" y="4404359"/>
            <a:ext cx="3159442" cy="2011681"/>
          </a:xfrm>
          <a:prstGeom prst="rect">
            <a:avLst/>
          </a:prstGeom>
          <a:solidFill>
            <a:srgbClr val="04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578D8F31-CBE2-4264-BBB9-8B2CF4D23A40}"/>
              </a:ext>
            </a:extLst>
          </p:cNvPr>
          <p:cNvSpPr txBox="1">
            <a:spLocks/>
          </p:cNvSpPr>
          <p:nvPr/>
        </p:nvSpPr>
        <p:spPr>
          <a:xfrm>
            <a:off x="622994" y="5212633"/>
            <a:ext cx="2912391" cy="980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</a:rPr>
              <a:t>+370 5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202 1515</a:t>
            </a:r>
            <a:endParaRPr lang="lt-LT" sz="2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sales</a:t>
            </a:r>
            <a:r>
              <a:rPr lang="ru-RU" sz="2000" dirty="0">
                <a:solidFill>
                  <a:schemeClr val="bg1"/>
                </a:solidFill>
              </a:rPr>
              <a:t>@</a:t>
            </a:r>
            <a:r>
              <a:rPr lang="en-US" sz="2000" dirty="0" err="1">
                <a:solidFill>
                  <a:schemeClr val="bg1"/>
                </a:solidFill>
              </a:rPr>
              <a:t>litrail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en-US" sz="2000" dirty="0" err="1">
                <a:solidFill>
                  <a:schemeClr val="bg1"/>
                </a:solidFill>
              </a:rPr>
              <a:t>lt</a:t>
            </a:r>
            <a:endParaRPr lang="lt-LT" sz="2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www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en-US" sz="2000" dirty="0" err="1">
                <a:solidFill>
                  <a:schemeClr val="bg1"/>
                </a:solidFill>
              </a:rPr>
              <a:t>litrail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en-US" sz="2000" dirty="0" err="1">
                <a:solidFill>
                  <a:schemeClr val="bg1"/>
                </a:solidFill>
              </a:rPr>
              <a:t>lt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endParaRPr lang="en-US" sz="2000" b="1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6DFE84-FFAC-4445-9530-83702C152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43" y="4404359"/>
            <a:ext cx="33287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514" y="-14514"/>
            <a:ext cx="12206514" cy="6872514"/>
          </a:xfrm>
          <a:prstGeom prst="rect">
            <a:avLst/>
          </a:prstGeom>
          <a:solidFill>
            <a:srgbClr val="00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grpSp>
        <p:nvGrpSpPr>
          <p:cNvPr id="12" name="Group 11"/>
          <p:cNvGrpSpPr/>
          <p:nvPr/>
        </p:nvGrpSpPr>
        <p:grpSpPr>
          <a:xfrm>
            <a:off x="9593684" y="4885871"/>
            <a:ext cx="3511246" cy="986507"/>
            <a:chOff x="9489348" y="5152571"/>
            <a:chExt cx="3403597" cy="986507"/>
          </a:xfrm>
        </p:grpSpPr>
        <p:sp>
          <p:nvSpPr>
            <p:cNvPr id="5" name="Rectangle 4"/>
            <p:cNvSpPr/>
            <p:nvPr/>
          </p:nvSpPr>
          <p:spPr>
            <a:xfrm>
              <a:off x="9489348" y="5256400"/>
              <a:ext cx="3403597" cy="882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SzPts val="1600"/>
              </a:pPr>
              <a:r>
                <a:rPr lang="ru-RU" sz="48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О НАС</a:t>
              </a:r>
              <a:endParaRPr lang="lt-LT" sz="4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552660" y="5152571"/>
              <a:ext cx="16384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0"/>
            <a:ext cx="7764385" cy="6877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674766" y="5963187"/>
            <a:ext cx="167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532188-740C-4664-BF35-D2E73A4D56B1}"/>
              </a:ext>
            </a:extLst>
          </p:cNvPr>
          <p:cNvSpPr txBox="1"/>
          <p:nvPr/>
        </p:nvSpPr>
        <p:spPr>
          <a:xfrm>
            <a:off x="9584142" y="75501"/>
            <a:ext cx="260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A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О</a:t>
            </a:r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«</a:t>
            </a:r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LG CARGO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»</a:t>
            </a:r>
            <a:endParaRPr lang="lt-LT" sz="12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  <a:p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Часть группы «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Литовски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железны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дорог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»</a:t>
            </a:r>
            <a:endParaRPr lang="lt-LT" sz="8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8" y="108285"/>
            <a:ext cx="12192000" cy="113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ИНФОРМАЦИЯ 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ru-RU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КОМПАНИИ</a:t>
            </a:r>
            <a:endParaRPr lang="lt-LT" sz="4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roxima Nov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644" y="1412975"/>
            <a:ext cx="2684711" cy="74735"/>
          </a:xfrm>
          <a:prstGeom prst="rect">
            <a:avLst/>
          </a:prstGeom>
        </p:spPr>
      </p:pic>
      <p:sp>
        <p:nvSpPr>
          <p:cNvPr id="9" name="Rectangle 3"/>
          <p:cNvSpPr txBox="1"/>
          <p:nvPr/>
        </p:nvSpPr>
        <p:spPr>
          <a:xfrm>
            <a:off x="-1278" y="608881"/>
            <a:ext cx="12193278" cy="7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6000"/>
              </a:lnSpc>
              <a:defRPr sz="6000" b="1">
                <a:solidFill>
                  <a:srgbClr val="FFFFFF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pPr>
              <a:lnSpc>
                <a:spcPts val="4800"/>
              </a:lnSpc>
            </a:pPr>
            <a:r>
              <a:rPr lang="ru-RU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ИНФОРМАЦИЯ О</a:t>
            </a:r>
            <a:r>
              <a:rPr lang="en-US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4800" dirty="0">
                <a:solidFill>
                  <a:srgbClr val="0471B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КОМПАНИИ</a:t>
            </a:r>
            <a:endParaRPr lang="lt-LT" sz="4800" dirty="0">
              <a:solidFill>
                <a:srgbClr val="0471B7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roxima Nov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70" y="1904119"/>
            <a:ext cx="3873635" cy="44846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99267" y="1904119"/>
            <a:ext cx="3873635" cy="4484648"/>
          </a:xfrm>
          <a:prstGeom prst="rect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4" name="Rectangle 13"/>
          <p:cNvSpPr/>
          <p:nvPr/>
        </p:nvSpPr>
        <p:spPr>
          <a:xfrm>
            <a:off x="4159181" y="1904119"/>
            <a:ext cx="3873635" cy="4484648"/>
          </a:xfrm>
          <a:prstGeom prst="rect">
            <a:avLst/>
          </a:prstGeom>
          <a:solidFill>
            <a:srgbClr val="149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8" name="Viena didžiausių ir moderniausių transporto įmonių Lietuvoje."/>
          <p:cNvSpPr txBox="1"/>
          <p:nvPr/>
        </p:nvSpPr>
        <p:spPr>
          <a:xfrm>
            <a:off x="204431" y="3904713"/>
            <a:ext cx="3874274" cy="93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822960">
              <a:defRPr sz="14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dirty="0"/>
              <a:t>Литва – транспортный</a:t>
            </a:r>
            <a:br>
              <a:rPr lang="ru-RU" sz="2000" dirty="0"/>
            </a:br>
            <a:r>
              <a:rPr lang="ru-RU" sz="2000" dirty="0"/>
              <a:t>и логистический мост</a:t>
            </a:r>
            <a:br>
              <a:rPr lang="ru-RU" sz="2000" dirty="0"/>
            </a:br>
            <a:r>
              <a:rPr lang="ru-RU" sz="2000" dirty="0"/>
              <a:t>между Востоком и Западом</a:t>
            </a:r>
            <a:endParaRPr lang="en-US" sz="2000" dirty="0"/>
          </a:p>
        </p:txBody>
      </p:sp>
      <p:sp>
        <p:nvSpPr>
          <p:cNvPr id="22" name="Viena didžiausių ir moderniausių transporto įmonių Lietuvoje."/>
          <p:cNvSpPr txBox="1"/>
          <p:nvPr/>
        </p:nvSpPr>
        <p:spPr>
          <a:xfrm>
            <a:off x="8098629" y="3891776"/>
            <a:ext cx="3820492" cy="122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822960">
              <a:defRPr sz="14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dirty="0"/>
              <a:t>Одна из самых современных железнодорожных компаний </a:t>
            </a:r>
            <a:r>
              <a:rPr lang="en-US" sz="2000" dirty="0"/>
              <a:t>                  </a:t>
            </a:r>
            <a:r>
              <a:rPr lang="ru-RU" sz="2000" dirty="0"/>
              <a:t>в Восточной  и Центральной Европе</a:t>
            </a:r>
            <a:endParaRPr lang="lt-LT" sz="2000" dirty="0"/>
          </a:p>
        </p:txBody>
      </p:sp>
      <p:sp>
        <p:nvSpPr>
          <p:cNvPr id="23" name="Rectangle 22"/>
          <p:cNvSpPr/>
          <p:nvPr/>
        </p:nvSpPr>
        <p:spPr>
          <a:xfrm>
            <a:off x="4224994" y="1948017"/>
            <a:ext cx="3873635" cy="51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Парк подвижного </a:t>
            </a:r>
            <a:endPara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состава</a:t>
            </a:r>
            <a:r>
              <a:rPr lang="lt-LT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</a:t>
            </a:r>
            <a:endParaRPr lang="lt-LT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00294" y="3739590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00294" y="5135259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264965" y="3739590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252937" y="5124651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22261" y="2944438"/>
            <a:ext cx="2101857" cy="511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Интермодальные </a:t>
            </a:r>
            <a:endPara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терминалы в</a:t>
            </a:r>
            <a:r>
              <a:rPr lang="lt-LT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22261" y="3427951"/>
            <a:ext cx="3852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Вильнюс</a:t>
            </a:r>
            <a:r>
              <a:rPr lang="lt-LT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Каунас</a:t>
            </a:r>
            <a:r>
              <a:rPr lang="lt-LT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Шяштокай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Atstovybių tinklas:…"/>
          <p:cNvSpPr txBox="1"/>
          <p:nvPr/>
        </p:nvSpPr>
        <p:spPr>
          <a:xfrm>
            <a:off x="9088852" y="4480727"/>
            <a:ext cx="2809152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defTabSz="822960"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lang="lt-L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22261" y="4117173"/>
            <a:ext cx="385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Сеть представительств</a:t>
            </a: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ru-RU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22261" y="4435528"/>
            <a:ext cx="3852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Клайпеда (Литва)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60363" indent="-360363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Беларусь (Минск)</a:t>
            </a:r>
          </a:p>
          <a:p>
            <a:pPr marL="360363" indent="-360363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Россия (Москва)</a:t>
            </a:r>
          </a:p>
          <a:p>
            <a:pPr marL="360363" indent="-360363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Казахстан (Астана)</a:t>
            </a:r>
          </a:p>
          <a:p>
            <a:pPr marL="360363" indent="-360363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Китай (Пекин)</a:t>
            </a:r>
          </a:p>
          <a:p>
            <a:pPr marL="360363" indent="-360363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Польша (Варшава)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21833" y="5523337"/>
            <a:ext cx="385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Ширина колеи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53644" y="5845688"/>
            <a:ext cx="3018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</a:t>
            </a:r>
            <a:r>
              <a:rPr lang="ru-RU" sz="14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1520 </a:t>
            </a: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мм и 1435 мм 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43734" y="2419137"/>
            <a:ext cx="383083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8000+ </a:t>
            </a: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вагонов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200+ </a:t>
            </a: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локомотивов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AE6E0B7-A029-4751-98ED-89C23F627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65" y="51110"/>
            <a:ext cx="2303625" cy="40953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B99050C-BDC3-4ACE-8D7F-93D869A7B7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271" y="2451402"/>
            <a:ext cx="1357625" cy="8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52575"/>
            <a:ext cx="4295775" cy="354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125" y="1676400"/>
            <a:ext cx="102076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8113" y="1651000"/>
            <a:ext cx="0" cy="7889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190875" y="4927600"/>
            <a:ext cx="10191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189413" y="4171950"/>
            <a:ext cx="0" cy="7905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41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7800"/>
            <a:ext cx="11430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TextBox 39"/>
          <p:cNvSpPr txBox="1">
            <a:spLocks noChangeArrowheads="1"/>
          </p:cNvSpPr>
          <p:nvPr/>
        </p:nvSpPr>
        <p:spPr bwMode="auto">
          <a:xfrm>
            <a:off x="128588" y="2989263"/>
            <a:ext cx="5157787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ru-RU" altLang="lt-LT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ПРИОРИТЕТЫ</a:t>
            </a:r>
            <a:endParaRPr lang="en-US" altLang="lt-LT" sz="4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8143" name="Rectangle 1"/>
          <p:cNvSpPr>
            <a:spLocks noChangeArrowheads="1"/>
          </p:cNvSpPr>
          <p:nvPr/>
        </p:nvSpPr>
        <p:spPr bwMode="auto">
          <a:xfrm>
            <a:off x="6989853" y="1345520"/>
            <a:ext cx="5212465" cy="44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alt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Обновление подвижного состава</a:t>
            </a:r>
          </a:p>
          <a:p>
            <a:pPr marL="457200" indent="-457200">
              <a:lnSpc>
                <a:spcPts val="25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Внедрение </a:t>
            </a:r>
            <a:r>
              <a:rPr lang="ru-RU" sz="20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инноваций</a:t>
            </a:r>
          </a:p>
          <a:p>
            <a:pPr marL="457200" indent="-457200">
              <a:lnSpc>
                <a:spcPts val="25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Подвижной состав 1435 мм,</a:t>
            </a:r>
            <a: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электровозы</a:t>
            </a:r>
            <a: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alt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Долгосрочные отношения с клиентами</a:t>
            </a:r>
            <a: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ru-RU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Создание новых продуктов</a:t>
            </a:r>
            <a: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 услуг</a:t>
            </a:r>
            <a: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altLang="lt-LT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>
              <a:lnSpc>
                <a:spcPts val="2600"/>
              </a:lnSpc>
            </a:pPr>
            <a: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lt-L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lt-LT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35238"/>
            <a:ext cx="12192000" cy="760154"/>
          </a:xfrm>
        </p:spPr>
        <p:txBody>
          <a:bodyPr/>
          <a:lstStyle/>
          <a:p>
            <a:pPr marL="625475" algn="l">
              <a:tabLst>
                <a:tab pos="625475" algn="l"/>
                <a:tab pos="2063750" algn="l"/>
              </a:tabLst>
            </a:pPr>
            <a:r>
              <a:rPr lang="ru-RU" sz="4400" dirty="0"/>
              <a:t>УСЛУГИ</a:t>
            </a:r>
            <a:endParaRPr lang="lt-LT" sz="4400" dirty="0"/>
          </a:p>
        </p:txBody>
      </p:sp>
      <p:sp>
        <p:nvSpPr>
          <p:cNvPr id="5" name="Rectangle 4"/>
          <p:cNvSpPr/>
          <p:nvPr/>
        </p:nvSpPr>
        <p:spPr>
          <a:xfrm>
            <a:off x="695326" y="1874142"/>
            <a:ext cx="2493353" cy="1797538"/>
          </a:xfrm>
          <a:prstGeom prst="rect">
            <a:avLst/>
          </a:prstGeom>
          <a:solidFill>
            <a:srgbClr val="04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6" name="Rectangle 5"/>
          <p:cNvSpPr/>
          <p:nvPr/>
        </p:nvSpPr>
        <p:spPr>
          <a:xfrm>
            <a:off x="695325" y="4320357"/>
            <a:ext cx="2493354" cy="1953846"/>
          </a:xfrm>
          <a:prstGeom prst="rect">
            <a:avLst/>
          </a:prstGeom>
          <a:solidFill>
            <a:srgbClr val="149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3340206" y="1869543"/>
            <a:ext cx="2493352" cy="1797538"/>
          </a:xfrm>
          <a:prstGeom prst="rect">
            <a:avLst/>
          </a:prstGeom>
          <a:solidFill>
            <a:srgbClr val="04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5" name="Rectangle 14"/>
          <p:cNvSpPr/>
          <p:nvPr/>
        </p:nvSpPr>
        <p:spPr>
          <a:xfrm>
            <a:off x="844881" y="2202339"/>
            <a:ext cx="2325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ЖЕЛЕЗНОДОРОЖНЫЕ ГРУЗОПЕРЕВОЗКИ 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0204" y="4320357"/>
            <a:ext cx="2493354" cy="1953846"/>
          </a:xfrm>
          <a:prstGeom prst="rect">
            <a:avLst/>
          </a:prstGeom>
          <a:solidFill>
            <a:srgbClr val="149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7" name="Rectangle 16"/>
          <p:cNvSpPr/>
          <p:nvPr/>
        </p:nvSpPr>
        <p:spPr>
          <a:xfrm>
            <a:off x="5985959" y="1864617"/>
            <a:ext cx="2493353" cy="1797538"/>
          </a:xfrm>
          <a:prstGeom prst="rect">
            <a:avLst/>
          </a:prstGeom>
          <a:solidFill>
            <a:srgbClr val="04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8" name="Rectangle 17"/>
          <p:cNvSpPr/>
          <p:nvPr/>
        </p:nvSpPr>
        <p:spPr>
          <a:xfrm>
            <a:off x="5985958" y="4320357"/>
            <a:ext cx="2493354" cy="1953846"/>
          </a:xfrm>
          <a:prstGeom prst="rect">
            <a:avLst/>
          </a:prstGeom>
          <a:solidFill>
            <a:srgbClr val="149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9" name="Rectangle 18"/>
          <p:cNvSpPr/>
          <p:nvPr/>
        </p:nvSpPr>
        <p:spPr>
          <a:xfrm>
            <a:off x="8630839" y="1860018"/>
            <a:ext cx="2493352" cy="1797538"/>
          </a:xfrm>
          <a:prstGeom prst="rect">
            <a:avLst/>
          </a:prstGeom>
          <a:solidFill>
            <a:srgbClr val="04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0" name="Rectangle 19"/>
          <p:cNvSpPr/>
          <p:nvPr/>
        </p:nvSpPr>
        <p:spPr>
          <a:xfrm>
            <a:off x="8630837" y="4320357"/>
            <a:ext cx="2493354" cy="1953846"/>
          </a:xfrm>
          <a:prstGeom prst="rect">
            <a:avLst/>
          </a:prstGeom>
          <a:solidFill>
            <a:srgbClr val="149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1" name="Oval 20"/>
          <p:cNvSpPr/>
          <p:nvPr/>
        </p:nvSpPr>
        <p:spPr>
          <a:xfrm>
            <a:off x="1510617" y="3963608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2" name="Oval 21"/>
          <p:cNvSpPr/>
          <p:nvPr/>
        </p:nvSpPr>
        <p:spPr>
          <a:xfrm>
            <a:off x="4155934" y="3963608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3" name="Oval 22"/>
          <p:cNvSpPr/>
          <p:nvPr/>
        </p:nvSpPr>
        <p:spPr>
          <a:xfrm>
            <a:off x="6815364" y="3963608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4" name="Oval 23"/>
          <p:cNvSpPr/>
          <p:nvPr/>
        </p:nvSpPr>
        <p:spPr>
          <a:xfrm>
            <a:off x="9446567" y="3963608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5" name="Oval 24"/>
          <p:cNvSpPr/>
          <p:nvPr/>
        </p:nvSpPr>
        <p:spPr>
          <a:xfrm>
            <a:off x="1510617" y="1315798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6" name="Oval 25"/>
          <p:cNvSpPr/>
          <p:nvPr/>
        </p:nvSpPr>
        <p:spPr>
          <a:xfrm>
            <a:off x="4155934" y="1314266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7" name="Oval 26"/>
          <p:cNvSpPr/>
          <p:nvPr/>
        </p:nvSpPr>
        <p:spPr>
          <a:xfrm>
            <a:off x="6815364" y="1314266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8" name="Oval 27"/>
          <p:cNvSpPr/>
          <p:nvPr/>
        </p:nvSpPr>
        <p:spPr>
          <a:xfrm>
            <a:off x="9446567" y="1316773"/>
            <a:ext cx="861894" cy="861894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055915" y="2651087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670" y="1579500"/>
            <a:ext cx="786002" cy="32997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06644" y="2756610"/>
            <a:ext cx="2492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Перевозка грузов любого типа: cыпучие,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жидкие, негабаритные, опасные, требующие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контроля температурного режима и другие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984" y="1539545"/>
            <a:ext cx="431340" cy="43134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340206" y="2207242"/>
            <a:ext cx="2493352" cy="45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МУЛЬТИМОДАЛЬНЫЕ 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ГРУЗОПЕРЕВОЗКИ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65765" y="2657729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308866" y="2754799"/>
            <a:ext cx="247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Экспедирование грузов железнодорожным, морским, автомобильным и воздушным транспортом по территории Европы</a:t>
            </a:r>
            <a:r>
              <a:rPr lang="lt-LT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</a:t>
            </a:r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стран СНГ и Азии</a:t>
            </a:r>
            <a:endParaRPr 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04565" y="2207018"/>
            <a:ext cx="2523447" cy="45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УСЛУГИ ИНТЕРМОДАЛЬНЫХ </a:t>
            </a:r>
            <a:endParaRPr lang="lt-LT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ТЕРМИНАЛОВ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351815" y="2654846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0" y="1521206"/>
            <a:ext cx="552011" cy="43647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985085" y="2754799"/>
            <a:ext cx="24942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Полный набор услуг по перезагрузке, хранению, обслуживанию и таможенному оформлению контейнеров разного типа</a:t>
            </a:r>
            <a:endParaRPr 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891302" y="2196918"/>
            <a:ext cx="2063385" cy="45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ПОГРУЗКА-РАЗГРУЗКА </a:t>
            </a:r>
            <a:endParaRPr lang="lt-LT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 СКЛАДИРОВАНИЕ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037343" y="2655722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5794" y="1351648"/>
            <a:ext cx="302490" cy="60724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06644" y="5398049"/>
            <a:ext cx="248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Аренда подвижного состава на местном</a:t>
            </a:r>
            <a:r>
              <a:rPr lang="lt-LT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</a:t>
            </a:r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и международных</a:t>
            </a:r>
            <a:r>
              <a:rPr lang="lt-LT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направлениях,  </a:t>
            </a:r>
            <a:r>
              <a:rPr 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согласование </a:t>
            </a:r>
            <a:endParaRPr 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курсируемых маршрутов</a:t>
            </a:r>
            <a:endParaRPr 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5325" y="4834520"/>
            <a:ext cx="2503797" cy="45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АРЕНДА ВАГОНОВ </a:t>
            </a:r>
            <a:r>
              <a:rPr lang="lt-LT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          </a:t>
            </a: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 КОНТЕЙНЕРОВ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055915" y="5318966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50648" y="4844045"/>
            <a:ext cx="2482910" cy="45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РЕМОНТ</a:t>
            </a:r>
            <a:endParaRPr lang="lt-LT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ВАГОНОВ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665765" y="5316962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51815" y="5316962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037343" y="5316962"/>
            <a:ext cx="1771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328839" y="5398049"/>
            <a:ext cx="24942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Техническое обслуживание, текущий </a:t>
            </a:r>
            <a:r>
              <a:rPr lang="lt-LT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    </a:t>
            </a:r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 капитальный ремонт железнодорожного подвижного состава</a:t>
            </a:r>
            <a:endParaRPr 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38844" y="4844045"/>
            <a:ext cx="1404552" cy="45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ТАМОЖЕННОЕ </a:t>
            </a:r>
            <a:endParaRPr lang="lt-LT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ОФОРМЛЕНИЕ 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81725" y="5399727"/>
            <a:ext cx="20955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Оформление таможенных документов груза при пересечении границ в течение 30 минут</a:t>
            </a:r>
            <a:endParaRPr 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32741" y="4850723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“</a:t>
            </a: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KROVINYS</a:t>
            </a: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”</a:t>
            </a:r>
            <a:endParaRPr lang="lt-L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630839" y="5393284"/>
            <a:ext cx="2493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Система электронного оформления сопроводительных документов</a:t>
            </a:r>
            <a:r>
              <a:rPr lang="lt-LT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</a:t>
            </a:r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перевозки груза</a:t>
            </a:r>
            <a:endParaRPr lang="lt-LT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620395" y="2767291"/>
            <a:ext cx="249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Услуги складирования и хранения грузов на стандартных и таможенных складах</a:t>
            </a:r>
            <a:r>
              <a:rPr lang="lt-LT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r>
              <a:rPr lang="ru-RU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Площадь погрузочно-разгрузочных площадок составляет более 200 тыс. м</a:t>
            </a:r>
            <a:r>
              <a:rPr lang="lt-LT" sz="900" baseline="30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731" y="4068874"/>
            <a:ext cx="534518" cy="56884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051" y="4136092"/>
            <a:ext cx="511502" cy="51572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957" y="4054928"/>
            <a:ext cx="502304" cy="61986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0" y="4069861"/>
            <a:ext cx="587463" cy="59275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44" y="955220"/>
            <a:ext cx="2684711" cy="7473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881" y="-14514"/>
            <a:ext cx="12206514" cy="6872514"/>
          </a:xfrm>
          <a:prstGeom prst="rect">
            <a:avLst/>
          </a:prstGeom>
          <a:solidFill>
            <a:srgbClr val="00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91763" y="4885871"/>
            <a:ext cx="8112557" cy="1019484"/>
            <a:chOff x="3527961" y="5152571"/>
            <a:chExt cx="8112557" cy="1019484"/>
          </a:xfrm>
        </p:grpSpPr>
        <p:sp>
          <p:nvSpPr>
            <p:cNvPr id="5" name="Rectangle 4"/>
            <p:cNvSpPr/>
            <p:nvPr/>
          </p:nvSpPr>
          <p:spPr>
            <a:xfrm>
              <a:off x="3527961" y="5289377"/>
              <a:ext cx="8112557" cy="882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SzPts val="1600"/>
              </a:pPr>
              <a:r>
                <a:rPr lang="lt-LT" sz="4800" b="1" dirty="0" smtClean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LG </a:t>
              </a:r>
              <a:r>
                <a:rPr lang="ru-RU" sz="4800" b="1" dirty="0" smtClean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ПОДВИЖНОЙ </a:t>
              </a:r>
              <a:r>
                <a:rPr lang="ru-RU" sz="48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СОСТАВ</a:t>
              </a:r>
              <a:endParaRPr lang="lt-LT" sz="4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24478" y="5152571"/>
              <a:ext cx="61264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0"/>
            <a:ext cx="7764385" cy="6877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8280" y="5973935"/>
            <a:ext cx="6126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52BC7A-5CA6-4B93-8968-491102F91BF0}"/>
              </a:ext>
            </a:extLst>
          </p:cNvPr>
          <p:cNvSpPr txBox="1"/>
          <p:nvPr/>
        </p:nvSpPr>
        <p:spPr>
          <a:xfrm>
            <a:off x="9584142" y="75501"/>
            <a:ext cx="260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A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О</a:t>
            </a:r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«</a:t>
            </a:r>
            <a:r>
              <a:rPr lang="lt-LT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LG CARGO</a:t>
            </a:r>
            <a:r>
              <a:rPr lang="ru-RU" sz="1200" b="1" i="1" dirty="0">
                <a:solidFill>
                  <a:schemeClr val="bg1"/>
                </a:solidFill>
                <a:latin typeface="Proxima Nova"/>
                <a:ea typeface="Source Sans Pro Light" panose="020B0403030403020204" pitchFamily="34" charset="0"/>
              </a:rPr>
              <a:t>»</a:t>
            </a:r>
            <a:endParaRPr lang="lt-LT" sz="12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  <a:p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Часть группы «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Литовски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железны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х</a:t>
            </a:r>
            <a:r>
              <a:rPr lang="lt-LT" sz="800" b="1" i="1" dirty="0">
                <a:solidFill>
                  <a:schemeClr val="bg1"/>
                </a:solidFill>
                <a:latin typeface="Proxima Nova"/>
              </a:rPr>
              <a:t> дорог</a:t>
            </a:r>
            <a:r>
              <a:rPr lang="ru-RU" sz="800" b="1" i="1" dirty="0">
                <a:solidFill>
                  <a:schemeClr val="bg1"/>
                </a:solidFill>
                <a:latin typeface="Proxima Nova"/>
              </a:rPr>
              <a:t>»</a:t>
            </a:r>
            <a:endParaRPr lang="lt-LT" sz="800" b="1" i="1" dirty="0">
              <a:solidFill>
                <a:schemeClr val="bg1"/>
              </a:solidFill>
              <a:latin typeface="Proxima Nova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53" y="391317"/>
            <a:ext cx="4881822" cy="1325563"/>
          </a:xfrm>
        </p:spPr>
        <p:txBody>
          <a:bodyPr>
            <a:noAutofit/>
          </a:bodyPr>
          <a:lstStyle/>
          <a:p>
            <a:pPr algn="r"/>
            <a:r>
              <a:rPr lang="ru-RU" sz="4800" b="1" dirty="0">
                <a:solidFill>
                  <a:srgbClr val="0070B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ПАРК ВАГОНОВ</a:t>
            </a:r>
            <a:endParaRPr lang="lt-LT" sz="4800" b="1" dirty="0">
              <a:solidFill>
                <a:srgbClr val="0070B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6994" y="1457460"/>
            <a:ext cx="851912" cy="38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lt-LT" sz="1600" b="1" dirty="0">
                <a:solidFill>
                  <a:srgbClr val="7DBF4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1.225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7474" y="1738006"/>
            <a:ext cx="874639" cy="498206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>
                <a:solidFill>
                  <a:srgbClr val="7DBF4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КРЫТЫЕ</a:t>
            </a:r>
            <a:endParaRPr lang="lt-LT" sz="1200" b="1" dirty="0">
              <a:solidFill>
                <a:srgbClr val="7DBF4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55500" y="4016761"/>
            <a:ext cx="2670499" cy="810168"/>
            <a:chOff x="3475431" y="1726694"/>
            <a:chExt cx="1954712" cy="810168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101023" y="1726694"/>
              <a:ext cx="703526" cy="3477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16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216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475431" y="2038656"/>
              <a:ext cx="1954712" cy="498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УНИВЕРСАЛЬНЫЕ </a:t>
              </a:r>
              <a:r>
                <a:rPr lang="lt-LT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ПЛ</a:t>
              </a: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АТФОРМЫ</a:t>
              </a:r>
              <a:endParaRPr lang="lt-LT" sz="1200" b="1" dirty="0">
                <a:solidFill>
                  <a:srgbClr val="7DBF4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869522" y="1372987"/>
            <a:ext cx="1225097" cy="792447"/>
            <a:chOff x="5931509" y="1816322"/>
            <a:chExt cx="1225097" cy="792447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6065677" y="1816322"/>
              <a:ext cx="956761" cy="388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16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1.452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931509" y="2110563"/>
              <a:ext cx="1225097" cy="498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lt-LT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ПОЛУВ</a:t>
              </a: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А</a:t>
              </a:r>
              <a:r>
                <a:rPr lang="lt-LT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ГOНЫ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59643" y="2579806"/>
            <a:ext cx="2044853" cy="867769"/>
            <a:chOff x="833023" y="3213077"/>
            <a:chExt cx="2044853" cy="867769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503686" y="3213077"/>
              <a:ext cx="703526" cy="3631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16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111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33023" y="3505837"/>
              <a:ext cx="2044853" cy="5750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Р</a:t>
              </a:r>
              <a:r>
                <a:rPr lang="lt-LT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EФРEЖEРAТОРНЫE</a:t>
              </a: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включая</a:t>
              </a:r>
              <a:r>
                <a:rPr lang="lt-LT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изотермическиe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03072" y="5125324"/>
            <a:ext cx="2375360" cy="1537954"/>
            <a:chOff x="4353382" y="5290237"/>
            <a:chExt cx="2375360" cy="153795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5134195" y="5290237"/>
              <a:ext cx="813734" cy="3176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16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38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353382" y="5612195"/>
              <a:ext cx="2375360" cy="12159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">
                <a:buNone/>
              </a:pP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ДРУГИЕ ВАГОНЫ</a:t>
              </a:r>
              <a:r>
                <a:rPr lang="lt-LT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/>
              </a:r>
              <a:br>
                <a:rPr lang="lt-LT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ru-RU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покрытые переделаны из ARV, вагоны для перевозки автомобилей,</a:t>
              </a:r>
              <a:r>
                <a:rPr lang="lt-LT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ru-RU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транспортерные вагоны с низкой загрузкой и другие</a:t>
              </a:r>
              <a:endParaRPr lang="lt-LT" sz="1200" dirty="0">
                <a:solidFill>
                  <a:srgbClr val="7DBF4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lt-LT" sz="1600" dirty="0">
                  <a:noFill/>
                  <a:latin typeface="Source Sans Pro" panose="020B0503030403020204" pitchFamily="34" charset="0"/>
                  <a:ea typeface="Source Sans Pro" panose="020B0503030403020204" pitchFamily="34" charset="0"/>
                </a:rPr>
                <a:t>ngumas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33637" y="4176414"/>
            <a:ext cx="1096865" cy="621651"/>
            <a:chOff x="6865990" y="3628237"/>
            <a:chExt cx="1096865" cy="701972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7062658" y="3628237"/>
              <a:ext cx="774475" cy="388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16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1.875</a:t>
              </a: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865990" y="3976115"/>
              <a:ext cx="1096865" cy="3540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ХОППЕРЫ</a:t>
              </a:r>
              <a:endParaRPr lang="lt-LT" sz="1200" b="1" dirty="0">
                <a:solidFill>
                  <a:srgbClr val="7DBF4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00460" y="2579806"/>
            <a:ext cx="2180581" cy="818885"/>
            <a:chOff x="853899" y="5241170"/>
            <a:chExt cx="2180581" cy="818885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496452" y="5241170"/>
              <a:ext cx="895474" cy="388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16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1.240</a:t>
              </a: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853899" y="5618053"/>
              <a:ext cx="2180581" cy="4420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ctr">
                <a:buNone/>
              </a:pP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ФИТИНГОВЫЕ </a:t>
              </a:r>
              <a:r>
                <a:rPr lang="lt-LT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П</a:t>
              </a: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ЛАТФОРМЫ</a:t>
              </a:r>
              <a:r>
                <a:rPr lang="en-US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/>
              </a:r>
              <a:br>
                <a:rPr lang="en-US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ru-RU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для контейнерных перевозок</a:t>
              </a:r>
              <a:endParaRPr lang="lt-LT" sz="1200" dirty="0">
                <a:solidFill>
                  <a:srgbClr val="7DBF4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33636" y="5438302"/>
            <a:ext cx="1307643" cy="797735"/>
            <a:chOff x="8291145" y="3396283"/>
            <a:chExt cx="1085634" cy="797735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8338409" y="3396283"/>
              <a:ext cx="991105" cy="388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ctr"/>
              <a:r>
                <a:rPr lang="lt-LT" sz="16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1.739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8291145" y="3723765"/>
              <a:ext cx="1085634" cy="4702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lt-LT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ЦИСТЕРНН</a:t>
              </a:r>
              <a:r>
                <a:rPr lang="ru-RU" sz="1200" b="1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Ы</a:t>
              </a:r>
              <a:r>
                <a:rPr lang="lt-LT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/>
              </a:r>
              <a:br>
                <a:rPr lang="lt-LT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ru-RU" sz="1200" dirty="0">
                  <a:solidFill>
                    <a:srgbClr val="7DBF4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4 оси, 8 осей</a:t>
              </a:r>
              <a:endParaRPr lang="lt-LT" sz="1200" dirty="0">
                <a:solidFill>
                  <a:srgbClr val="7DBF4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15573" y="579913"/>
            <a:ext cx="4267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5573" y="1415444"/>
            <a:ext cx="4263583" cy="15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User\Desktop\LGKD\Blokai\2. LG vizitinė kortelė\Dengtieji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331" y="1205998"/>
            <a:ext cx="1241527" cy="12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User\Desktop\LGKD\Blokai\2. LG vizitinė kortelė\Pusvagoniai-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1083" y="1163156"/>
            <a:ext cx="1204372" cy="12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C:\Users\User\Desktop\LGKD\Blokai\2. LG vizitinė kortelė\Fitinginės platformos-9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7874" y="2875167"/>
            <a:ext cx="1482589" cy="4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User\Desktop\LGKD\Blokai\2. LG vizitinė kortelė\REFRIŽERATORINIAI-7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939" y="2355319"/>
            <a:ext cx="1193738" cy="11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User\Desktop\LGKD\Blokai\2. LG vizitinė kortelė\Platforminiai-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79" y="3801155"/>
            <a:ext cx="1347644" cy="13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User\Desktop\LGKD\Blokai\2. LG vizitinė kortelė\Biraliniai-98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7736" y="4159352"/>
            <a:ext cx="1229597" cy="6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User\Desktop\LGKD\Blokai\2. LG vizitinė kortelė\KIti-9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5517" y="5609345"/>
            <a:ext cx="1489590" cy="6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User\Desktop\LGKD\Blokai\2. LG vizitinė kortelė\Cisterniniai-3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6563" y="5562956"/>
            <a:ext cx="1299626" cy="5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/>
          <p:cNvSpPr/>
          <p:nvPr/>
        </p:nvSpPr>
        <p:spPr>
          <a:xfrm>
            <a:off x="-699656" y="3217883"/>
            <a:ext cx="4134317" cy="4134317"/>
          </a:xfrm>
          <a:prstGeom prst="ellipse">
            <a:avLst/>
          </a:prstGeom>
          <a:solidFill>
            <a:srgbClr val="7DB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CB38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18699" y="4419020"/>
            <a:ext cx="2760196" cy="777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lt-LT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7.896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15437" y="5084855"/>
            <a:ext cx="2166720" cy="113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ВСЕГО ВАГОНОВ</a:t>
            </a:r>
            <a:endParaRPr lang="lt-LT" sz="1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u="sng" dirty="0">
                <a:solidFill>
                  <a:srgbClr val="0471B7"/>
                </a:solidFill>
                <a:latin typeface="Source Sans Pro"/>
                <a:ea typeface="Segoe UI" panose="020B0502040204020203" pitchFamily="34" charset="0"/>
                <a:cs typeface="Segoe UI Semilight" panose="020B0402040204020203" pitchFamily="34" charset="0"/>
              </a:rPr>
              <a:t>Динамика</a:t>
            </a:r>
            <a:r>
              <a:rPr lang="ru-RU" sz="3800" u="sng" dirty="0">
                <a:solidFill>
                  <a:srgbClr val="0471B7"/>
                </a:solidFill>
                <a:latin typeface="Source Sans Pro"/>
                <a:cs typeface="Segoe UI Semilight" panose="020B0402040204020203" pitchFamily="34" charset="0"/>
              </a:rPr>
              <a:t> вагонного парка LG к 2030 году</a:t>
            </a:r>
            <a:endParaRPr lang="en-US" sz="3800" u="sng" dirty="0">
              <a:solidFill>
                <a:srgbClr val="0471B7"/>
              </a:solidFill>
              <a:latin typeface="Source Sans Pro"/>
              <a:cs typeface="Segoe UI Semilight" panose="020B04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9" y="1371282"/>
            <a:ext cx="11126026" cy="534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089" y="1350531"/>
            <a:ext cx="11433068" cy="54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471B7"/>
                </a:solidFill>
                <a:latin typeface="Source Sans Pro"/>
              </a:rPr>
              <a:t>2030 г. </a:t>
            </a:r>
            <a:r>
              <a:rPr lang="ru-RU" sz="1600" dirty="0" smtClean="0">
                <a:solidFill>
                  <a:srgbClr val="0471B7"/>
                </a:solidFill>
                <a:latin typeface="Source Sans Pro"/>
              </a:rPr>
              <a:t>ПС </a:t>
            </a:r>
            <a:r>
              <a:rPr lang="ru-RU" sz="1600" dirty="0">
                <a:solidFill>
                  <a:srgbClr val="0471B7"/>
                </a:solidFill>
                <a:latin typeface="Source Sans Pro"/>
              </a:rPr>
              <a:t>будет значительно сокращен, особенно вагоны, которые могут курсировать по 1520 мм. колеи (T1520)</a:t>
            </a:r>
            <a:endParaRPr lang="lt-LT" sz="1600" dirty="0">
              <a:solidFill>
                <a:srgbClr val="0471B7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088" y="1951255"/>
            <a:ext cx="3261989" cy="27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471B7"/>
                </a:solidFill>
              </a:rPr>
              <a:t>Типы вагонов по возрасту</a:t>
            </a:r>
            <a:endParaRPr lang="lt-LT" sz="1600" dirty="0">
              <a:solidFill>
                <a:srgbClr val="0471B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91" y="2223079"/>
            <a:ext cx="1759759" cy="200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Проценты</a:t>
            </a:r>
            <a:r>
              <a:rPr lang="lt-LT" sz="1200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шт.</a:t>
            </a:r>
            <a:r>
              <a:rPr lang="lt-LT" sz="1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452606" y="2662684"/>
            <a:ext cx="4402305" cy="3124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400" dirty="0">
                <a:solidFill>
                  <a:schemeClr val="tx1"/>
                </a:solidFill>
              </a:rPr>
              <a:t>LG </a:t>
            </a:r>
            <a:r>
              <a:rPr lang="ru-RU" sz="1400" dirty="0">
                <a:solidFill>
                  <a:schemeClr val="tx1"/>
                </a:solidFill>
              </a:rPr>
              <a:t>вагоны делаться на три основных класса</a:t>
            </a:r>
            <a:r>
              <a:rPr lang="lt-LT" sz="1400" dirty="0">
                <a:solidFill>
                  <a:schemeClr val="tx1"/>
                </a:solidFill>
              </a:rPr>
              <a:t>:</a:t>
            </a:r>
          </a:p>
          <a:p>
            <a:pPr marL="285693" indent="-285693">
              <a:buFontTx/>
              <a:buChar char="-"/>
            </a:pPr>
            <a:r>
              <a:rPr lang="lt-LT" sz="1400" dirty="0">
                <a:solidFill>
                  <a:schemeClr val="accent5">
                    <a:lumMod val="50000"/>
                  </a:schemeClr>
                </a:solidFill>
              </a:rPr>
              <a:t>T1</a:t>
            </a:r>
            <a:r>
              <a:rPr lang="lt-LT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старые вагоны с превышенном эксплуатационным периодам 1,5 года (могут курсировать только в Литве)</a:t>
            </a:r>
          </a:p>
          <a:p>
            <a:pPr marL="285693" indent="-285693">
              <a:buFontTx/>
              <a:buChar char="-"/>
            </a:pPr>
            <a:r>
              <a:rPr lang="lt-LT" sz="1400" dirty="0">
                <a:solidFill>
                  <a:schemeClr val="accent5">
                    <a:lumMod val="50000"/>
                  </a:schemeClr>
                </a:solidFill>
              </a:rPr>
              <a:t>T6</a:t>
            </a:r>
            <a:r>
              <a:rPr lang="lt-LT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вагоны с меньшим эксплуатационным периодам чем 1,5 года.</a:t>
            </a:r>
            <a:r>
              <a:rPr lang="lt-LT" sz="1400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могут курсировать в Литве, Латвий, Эстонии, Белоруссии, Украине, Молдове).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  <a:p>
            <a:pPr marL="285693" indent="-285693">
              <a:buFontTx/>
              <a:buChar char="-"/>
            </a:pPr>
            <a:r>
              <a:rPr lang="lt-LT" sz="1400" dirty="0">
                <a:solidFill>
                  <a:schemeClr val="accent5">
                    <a:lumMod val="50000"/>
                  </a:schemeClr>
                </a:solidFill>
              </a:rPr>
              <a:t>T1520</a:t>
            </a:r>
            <a:r>
              <a:rPr lang="lt-LT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вагоны  с не истекшим сроком службы </a:t>
            </a:r>
            <a:r>
              <a:rPr lang="lt-LT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могут курсировать по 1520 мм. пространстве</a:t>
            </a:r>
            <a:r>
              <a:rPr lang="lt-LT" sz="1400" dirty="0">
                <a:solidFill>
                  <a:schemeClr val="tx1"/>
                </a:solidFill>
              </a:rPr>
              <a:t>)</a:t>
            </a:r>
          </a:p>
          <a:p>
            <a:pPr marL="285693" indent="-285693">
              <a:buFontTx/>
              <a:buChar char="-"/>
            </a:pPr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26" y="472132"/>
            <a:ext cx="11454658" cy="526298"/>
          </a:xfrm>
        </p:spPr>
        <p:txBody>
          <a:bodyPr/>
          <a:lstStyle/>
          <a:p>
            <a:r>
              <a:rPr lang="ru-RU" sz="3800" u="sng" dirty="0" smtClean="0">
                <a:solidFill>
                  <a:srgbClr val="0471B7"/>
                </a:solidFill>
                <a:latin typeface="Source Sans Pro"/>
              </a:rPr>
              <a:t>Программа приобретения ПС 2020-2022 г.</a:t>
            </a:r>
            <a:endParaRPr lang="lt-LT" sz="3800" u="sng" dirty="0">
              <a:solidFill>
                <a:srgbClr val="0471B7"/>
              </a:solidFill>
              <a:latin typeface="Source Sans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A725-CC0B-4A16-AE77-83A5B67A299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70677"/>
              </p:ext>
            </p:extLst>
          </p:nvPr>
        </p:nvGraphicFramePr>
        <p:xfrm>
          <a:off x="334963" y="1616075"/>
          <a:ext cx="7543507" cy="456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8383219" y="1449387"/>
            <a:ext cx="3159220" cy="1798561"/>
          </a:xfrm>
          <a:prstGeom prst="rect">
            <a:avLst/>
          </a:prstGeom>
          <a:solidFill>
            <a:srgbClr val="0471B7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Планы приобретения на </a:t>
            </a:r>
            <a:r>
              <a:rPr lang="lt-LT" b="1" u="sng" dirty="0" smtClean="0">
                <a:solidFill>
                  <a:schemeClr val="bg1"/>
                </a:solidFill>
              </a:rPr>
              <a:t>20</a:t>
            </a:r>
            <a:r>
              <a:rPr lang="ru-RU" b="1" u="sng" dirty="0" smtClean="0">
                <a:solidFill>
                  <a:schemeClr val="bg1"/>
                </a:solidFill>
              </a:rPr>
              <a:t>20</a:t>
            </a:r>
            <a:r>
              <a:rPr lang="lt-LT" b="1" u="sng" dirty="0" smtClean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1"/>
                </a:solidFill>
              </a:rPr>
              <a:t>г</a:t>
            </a:r>
            <a:r>
              <a:rPr lang="lt-LT" b="1" u="sng" dirty="0" smtClean="0">
                <a:solidFill>
                  <a:schemeClr val="bg1"/>
                </a:solidFill>
              </a:rPr>
              <a:t>.:</a:t>
            </a:r>
          </a:p>
          <a:p>
            <a:pPr algn="ctr"/>
            <a:r>
              <a:rPr lang="ru-RU" sz="1200" b="1" dirty="0" smtClean="0">
                <a:solidFill>
                  <a:srgbClr val="99CB38"/>
                </a:solidFill>
              </a:rPr>
              <a:t>Зерновозы</a:t>
            </a:r>
            <a:r>
              <a:rPr lang="lt-LT" sz="1200" b="1" dirty="0" smtClean="0">
                <a:solidFill>
                  <a:srgbClr val="99CB38"/>
                </a:solidFill>
              </a:rPr>
              <a:t> – 250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.;</a:t>
            </a:r>
          </a:p>
          <a:p>
            <a:pPr algn="ctr"/>
            <a:r>
              <a:rPr lang="ru-RU" sz="1200" b="1" dirty="0" smtClean="0">
                <a:solidFill>
                  <a:srgbClr val="99CB38"/>
                </a:solidFill>
              </a:rPr>
              <a:t>Полувагоны</a:t>
            </a:r>
            <a:r>
              <a:rPr lang="lt-LT" sz="1200" b="1" dirty="0" smtClean="0">
                <a:solidFill>
                  <a:srgbClr val="99CB38"/>
                </a:solidFill>
              </a:rPr>
              <a:t>– 2</a:t>
            </a:r>
            <a:r>
              <a:rPr lang="ru-RU" sz="1200" b="1" dirty="0" smtClean="0">
                <a:solidFill>
                  <a:srgbClr val="99CB38"/>
                </a:solidFill>
              </a:rPr>
              <a:t>5</a:t>
            </a:r>
            <a:r>
              <a:rPr lang="lt-LT" sz="1200" b="1" dirty="0" smtClean="0">
                <a:solidFill>
                  <a:srgbClr val="99CB38"/>
                </a:solidFill>
              </a:rPr>
              <a:t>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.;</a:t>
            </a:r>
            <a:endParaRPr lang="ru-RU" sz="1200" b="1" dirty="0" smtClean="0">
              <a:solidFill>
                <a:srgbClr val="99CB38"/>
              </a:solidFill>
            </a:endParaRPr>
          </a:p>
          <a:p>
            <a:pPr algn="ctr"/>
            <a:r>
              <a:rPr lang="ru-RU" sz="1200" b="1" dirty="0" err="1" smtClean="0">
                <a:solidFill>
                  <a:srgbClr val="99CB38"/>
                </a:solidFill>
              </a:rPr>
              <a:t>Минераловозы</a:t>
            </a:r>
            <a:r>
              <a:rPr lang="ru-RU" sz="1200" b="1" dirty="0" smtClean="0">
                <a:solidFill>
                  <a:srgbClr val="99CB38"/>
                </a:solidFill>
              </a:rPr>
              <a:t> - 30 шт.</a:t>
            </a:r>
            <a:r>
              <a:rPr lang="en-US" sz="1200" b="1" dirty="0" smtClean="0">
                <a:solidFill>
                  <a:srgbClr val="99CB38"/>
                </a:solidFill>
              </a:rPr>
              <a:t>;</a:t>
            </a:r>
            <a:endParaRPr lang="lt-LT" sz="1200" b="1" dirty="0" smtClean="0">
              <a:solidFill>
                <a:srgbClr val="99CB3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9CB38"/>
                </a:solidFill>
              </a:rPr>
              <a:t>Платформы </a:t>
            </a:r>
            <a:r>
              <a:rPr lang="lt-LT" sz="1200" b="1" dirty="0" smtClean="0">
                <a:solidFill>
                  <a:srgbClr val="99CB38"/>
                </a:solidFill>
              </a:rPr>
              <a:t>- </a:t>
            </a:r>
            <a:r>
              <a:rPr lang="ru-RU" sz="1200" b="1" dirty="0" smtClean="0">
                <a:solidFill>
                  <a:srgbClr val="99CB38"/>
                </a:solidFill>
              </a:rPr>
              <a:t>3</a:t>
            </a:r>
            <a:r>
              <a:rPr lang="lt-LT" sz="1200" b="1" dirty="0" smtClean="0">
                <a:solidFill>
                  <a:srgbClr val="99CB38"/>
                </a:solidFill>
              </a:rPr>
              <a:t>00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</a:t>
            </a:r>
            <a:endParaRPr lang="lt-LT" sz="1200" b="1" dirty="0">
              <a:solidFill>
                <a:srgbClr val="99CB3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3219" y="3838120"/>
            <a:ext cx="3159220" cy="2431006"/>
          </a:xfrm>
          <a:prstGeom prst="rect">
            <a:avLst/>
          </a:prstGeom>
          <a:solidFill>
            <a:srgbClr val="04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Планы приобретения на 2021 г.</a:t>
            </a:r>
            <a:r>
              <a:rPr lang="en-US" u="sng" dirty="0" smtClean="0">
                <a:solidFill>
                  <a:schemeClr val="bg1"/>
                </a:solidFill>
              </a:rPr>
              <a:t>:</a:t>
            </a:r>
            <a:endParaRPr lang="ru-RU" u="sng" dirty="0" smtClean="0">
              <a:solidFill>
                <a:schemeClr val="bg1"/>
              </a:solidFill>
            </a:endParaRPr>
          </a:p>
          <a:p>
            <a:pPr algn="ctr"/>
            <a:endParaRPr lang="lt-LT" u="sng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err="1" smtClean="0">
                <a:solidFill>
                  <a:srgbClr val="99CB38"/>
                </a:solidFill>
              </a:rPr>
              <a:t>Щеповозы</a:t>
            </a:r>
            <a:r>
              <a:rPr lang="lt-LT" sz="1200" b="1" dirty="0" smtClean="0">
                <a:solidFill>
                  <a:srgbClr val="99CB38"/>
                </a:solidFill>
              </a:rPr>
              <a:t> </a:t>
            </a:r>
            <a:r>
              <a:rPr lang="lt-LT" sz="1200" b="1" dirty="0">
                <a:solidFill>
                  <a:srgbClr val="99CB38"/>
                </a:solidFill>
              </a:rPr>
              <a:t>– </a:t>
            </a:r>
            <a:r>
              <a:rPr lang="lt-LT" sz="1200" b="1" dirty="0" smtClean="0">
                <a:solidFill>
                  <a:srgbClr val="99CB38"/>
                </a:solidFill>
              </a:rPr>
              <a:t>500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.;</a:t>
            </a:r>
            <a:endParaRPr lang="ru-RU" sz="1200" b="1" dirty="0" smtClean="0">
              <a:solidFill>
                <a:srgbClr val="99CB38"/>
              </a:solidFill>
            </a:endParaRPr>
          </a:p>
          <a:p>
            <a:pPr algn="ctr"/>
            <a:endParaRPr lang="lt-LT" sz="1200" b="1" dirty="0">
              <a:solidFill>
                <a:srgbClr val="99CB3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9CB38"/>
                </a:solidFill>
              </a:rPr>
              <a:t>Зерновозы</a:t>
            </a:r>
            <a:r>
              <a:rPr lang="lt-LT" sz="1200" b="1" dirty="0" smtClean="0">
                <a:solidFill>
                  <a:srgbClr val="99CB38"/>
                </a:solidFill>
              </a:rPr>
              <a:t> </a:t>
            </a:r>
            <a:r>
              <a:rPr lang="lt-LT" sz="1200" b="1" dirty="0">
                <a:solidFill>
                  <a:srgbClr val="99CB38"/>
                </a:solidFill>
              </a:rPr>
              <a:t>– 250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.;</a:t>
            </a:r>
            <a:endParaRPr lang="ru-RU" sz="1200" b="1" dirty="0" smtClean="0">
              <a:solidFill>
                <a:srgbClr val="99CB38"/>
              </a:solidFill>
            </a:endParaRPr>
          </a:p>
          <a:p>
            <a:pPr algn="ctr"/>
            <a:endParaRPr lang="lt-LT" sz="1200" b="1" dirty="0">
              <a:solidFill>
                <a:srgbClr val="99CB3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9CB38"/>
                </a:solidFill>
              </a:rPr>
              <a:t>Полувагоны</a:t>
            </a:r>
            <a:r>
              <a:rPr lang="lt-LT" sz="1200" b="1" dirty="0" smtClean="0">
                <a:solidFill>
                  <a:srgbClr val="99CB38"/>
                </a:solidFill>
              </a:rPr>
              <a:t>– </a:t>
            </a:r>
            <a:r>
              <a:rPr lang="lt-LT" sz="1200" b="1" dirty="0">
                <a:solidFill>
                  <a:srgbClr val="99CB38"/>
                </a:solidFill>
              </a:rPr>
              <a:t>200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.;</a:t>
            </a:r>
            <a:endParaRPr lang="ru-RU" sz="1200" b="1" dirty="0" smtClean="0">
              <a:solidFill>
                <a:srgbClr val="99CB38"/>
              </a:solidFill>
            </a:endParaRPr>
          </a:p>
          <a:p>
            <a:pPr algn="ctr"/>
            <a:endParaRPr lang="lt-LT" sz="1200" b="1" dirty="0">
              <a:solidFill>
                <a:srgbClr val="99CB38"/>
              </a:solidFill>
            </a:endParaRPr>
          </a:p>
          <a:p>
            <a:pPr algn="ctr"/>
            <a:r>
              <a:rPr lang="ru-RU" sz="1200" b="1" dirty="0" err="1" smtClean="0">
                <a:solidFill>
                  <a:srgbClr val="99CB38"/>
                </a:solidFill>
              </a:rPr>
              <a:t>Минераловозы</a:t>
            </a:r>
            <a:r>
              <a:rPr lang="lt-LT" sz="1200" b="1" dirty="0" smtClean="0">
                <a:solidFill>
                  <a:srgbClr val="99CB38"/>
                </a:solidFill>
              </a:rPr>
              <a:t> - 60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.;</a:t>
            </a:r>
            <a:endParaRPr lang="ru-RU" sz="1200" b="1" dirty="0" smtClean="0">
              <a:solidFill>
                <a:srgbClr val="99CB38"/>
              </a:solidFill>
            </a:endParaRPr>
          </a:p>
          <a:p>
            <a:pPr algn="ctr"/>
            <a:endParaRPr lang="lt-LT" sz="1200" b="1" dirty="0" smtClean="0">
              <a:solidFill>
                <a:srgbClr val="99CB3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9CB38"/>
                </a:solidFill>
              </a:rPr>
              <a:t>Цементовозы</a:t>
            </a:r>
            <a:r>
              <a:rPr lang="lt-LT" sz="1200" b="1" dirty="0" smtClean="0">
                <a:solidFill>
                  <a:srgbClr val="99CB38"/>
                </a:solidFill>
              </a:rPr>
              <a:t>– 100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.;</a:t>
            </a:r>
            <a:endParaRPr lang="ru-RU" sz="1200" b="1" dirty="0" smtClean="0">
              <a:solidFill>
                <a:srgbClr val="99CB38"/>
              </a:solidFill>
            </a:endParaRPr>
          </a:p>
          <a:p>
            <a:pPr algn="ctr"/>
            <a:endParaRPr lang="lt-LT" sz="1200" b="1" dirty="0">
              <a:solidFill>
                <a:srgbClr val="99CB3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9CB38"/>
                </a:solidFill>
              </a:rPr>
              <a:t>Крытые вагоны</a:t>
            </a:r>
            <a:r>
              <a:rPr lang="lt-LT" sz="1200" b="1" dirty="0" smtClean="0">
                <a:solidFill>
                  <a:srgbClr val="99CB38"/>
                </a:solidFill>
              </a:rPr>
              <a:t>– 100 </a:t>
            </a:r>
            <a:r>
              <a:rPr lang="ru-RU" sz="1200" b="1" dirty="0" err="1" smtClean="0">
                <a:solidFill>
                  <a:srgbClr val="99CB38"/>
                </a:solidFill>
              </a:rPr>
              <a:t>шт</a:t>
            </a:r>
            <a:r>
              <a:rPr lang="lt-LT" sz="1200" b="1" dirty="0" smtClean="0">
                <a:solidFill>
                  <a:srgbClr val="99CB38"/>
                </a:solidFill>
              </a:rPr>
              <a:t>.</a:t>
            </a:r>
            <a:endParaRPr lang="lt-LT" sz="1200" b="1" dirty="0">
              <a:solidFill>
                <a:srgbClr val="99CB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9043</TotalTime>
  <Words>696</Words>
  <Application>Microsoft Office PowerPoint</Application>
  <PresentationFormat>Widescreen</PresentationFormat>
  <Paragraphs>184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helvetica neue</vt:lpstr>
      <vt:lpstr>inherit</vt:lpstr>
      <vt:lpstr>Proxima Nova</vt:lpstr>
      <vt:lpstr>Proxima Nova Black</vt:lpstr>
      <vt:lpstr>Proxima Nova ExCn Rg</vt:lpstr>
      <vt:lpstr>Segoe UI</vt:lpstr>
      <vt:lpstr>Segoe UI Semilight</vt:lpstr>
      <vt:lpstr>Source Sans Pro</vt:lpstr>
      <vt:lpstr>Source Sans Pro Black</vt:lpstr>
      <vt:lpstr>Source Sans Pro Light</vt:lpstr>
      <vt:lpstr>Times New Roman</vt:lpstr>
      <vt:lpstr>Office Theme</vt:lpstr>
      <vt:lpstr>think-cell Slide</vt:lpstr>
      <vt:lpstr>Обновление парка ПС в Литовской Республике</vt:lpstr>
      <vt:lpstr>PowerPoint Presentation</vt:lpstr>
      <vt:lpstr>PowerPoint Presentation</vt:lpstr>
      <vt:lpstr>PowerPoint Presentation</vt:lpstr>
      <vt:lpstr>УСЛУГИ</vt:lpstr>
      <vt:lpstr>PowerPoint Presentation</vt:lpstr>
      <vt:lpstr>ПАРК ВАГОНОВ</vt:lpstr>
      <vt:lpstr>Динамика вагонного парка LG к 2030 году</vt:lpstr>
      <vt:lpstr>Программа приобретения ПС 2020-2022 г.</vt:lpstr>
      <vt:lpstr>PowerPoint Presentation</vt:lpstr>
      <vt:lpstr> ПРОИЗВОДСТВО  ТЕПЛОВОЗОВ  </vt:lpstr>
      <vt:lpstr>    ПРОИЗВОДСТВО   ПУТЯВОЙ ТЕХНИКИ  </vt:lpstr>
      <vt:lpstr>Модернизация локомотивов </vt:lpstr>
      <vt:lpstr>ЛОКОМОТИВЫ</vt:lpstr>
      <vt:lpstr>PowerPoint Presentation</vt:lpstr>
      <vt:lpstr> Частный вагонный парк в Литве</vt:lpstr>
      <vt:lpstr>Рост частного вагонного парка в Литве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Lorem Ipsum</dc:creator>
  <cp:lastModifiedBy>Gintarė Pankevičienė</cp:lastModifiedBy>
  <cp:revision>430</cp:revision>
  <cp:lastPrinted>2019-10-11T09:19:16Z</cp:lastPrinted>
  <dcterms:created xsi:type="dcterms:W3CDTF">2018-01-04T14:11:14Z</dcterms:created>
  <dcterms:modified xsi:type="dcterms:W3CDTF">2019-10-15T12:50:33Z</dcterms:modified>
</cp:coreProperties>
</file>