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545" r:id="rId2"/>
    <p:sldId id="546" r:id="rId3"/>
    <p:sldId id="533" r:id="rId4"/>
    <p:sldId id="524" r:id="rId5"/>
    <p:sldId id="534" r:id="rId6"/>
    <p:sldId id="551" r:id="rId7"/>
    <p:sldId id="543" r:id="rId8"/>
    <p:sldId id="544" r:id="rId9"/>
    <p:sldId id="555" r:id="rId10"/>
    <p:sldId id="557" r:id="rId11"/>
    <p:sldId id="558" r:id="rId12"/>
    <p:sldId id="553" r:id="rId13"/>
    <p:sldId id="559" r:id="rId14"/>
  </p:sldIdLst>
  <p:sldSz cx="9144000" cy="6858000" type="screen4x3"/>
  <p:notesSz cx="6784975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6699FF"/>
    <a:srgbClr val="4D4D4D"/>
    <a:srgbClr val="5F5F5F"/>
    <a:srgbClr val="333333"/>
    <a:srgbClr val="CC4900"/>
    <a:srgbClr val="CC3300"/>
    <a:srgbClr val="CC0000"/>
    <a:srgbClr val="F1F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8" autoAdjust="0"/>
    <p:restoredTop sz="94660"/>
  </p:normalViewPr>
  <p:slideViewPr>
    <p:cSldViewPr>
      <p:cViewPr>
        <p:scale>
          <a:sx n="90" d="100"/>
          <a:sy n="90" d="100"/>
        </p:scale>
        <p:origin x="-1214" y="-5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2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9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D275AE-20C5-4722-BC94-AC840DC1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9353-792C-48DD-93A1-6A3EA8A99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CCCE-9119-47ED-A235-9D0CB6C0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DAC4-9BEF-4EF4-980C-0628BDA2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94C4-11C5-4C27-AD1B-174D11734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16C9-B819-48FA-B65E-264F7638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2644-4071-4AD3-ACF2-C4052C80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7E6-A205-44A9-A0A4-2142F594D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1D35-0EF2-4F64-AF86-52A17ABB2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815F-F741-4107-99AD-38FF75792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2A1-1887-4794-BE10-DA0F3FD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C2C7-0DBA-4FD3-8F44-679A79777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8DFEF-A1E1-4CE0-B7B1-75F3B83D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5CBADD-1B17-4099-A080-13E1AC3EE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0" y="1341438"/>
            <a:ext cx="226853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-26988" y="666432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pic>
        <p:nvPicPr>
          <p:cNvPr id="2052" name="Picture 18" descr="page_1 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787900" y="971550"/>
            <a:ext cx="41767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" charset="0"/>
              </a:rPr>
              <a:t>Автоматизація управління пропускною спроможністю залізничної інфраструктури України.</a:t>
            </a:r>
            <a:endParaRPr lang="ru-RU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872038" y="5445125"/>
            <a:ext cx="4237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Franklin Gothic Medium" pitchFamily="34" charset="0"/>
              </a:rPr>
              <a:t>д.т.н.</a:t>
            </a:r>
            <a:r>
              <a:rPr lang="en-US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uk-UA">
                <a:solidFill>
                  <a:schemeClr val="bg1"/>
                </a:solidFill>
                <a:latin typeface="Franklin Gothic Medium" pitchFamily="34" charset="0"/>
              </a:rPr>
              <a:t>Андрій Прохорченко</a:t>
            </a:r>
            <a:endParaRPr lang="ru-RU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4257675" y="6670675"/>
            <a:ext cx="4886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Andrii Prokhorchenko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7313" y="3254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95288" y="908050"/>
            <a:ext cx="421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Anlagen</a:t>
            </a:r>
            <a:r>
              <a:rPr lang="ru-RU" dirty="0"/>
              <a:t> </a:t>
            </a:r>
            <a:r>
              <a:rPr lang="ru-RU" dirty="0" err="1"/>
              <a:t>Portal</a:t>
            </a:r>
            <a:r>
              <a:rPr lang="ru-RU" dirty="0"/>
              <a:t> </a:t>
            </a:r>
            <a:r>
              <a:rPr lang="ru-RU" dirty="0" err="1"/>
              <a:t>Netz</a:t>
            </a:r>
            <a:r>
              <a:rPr lang="ru-RU" dirty="0"/>
              <a:t> (APN) </a:t>
            </a: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65881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88" y="3141663"/>
            <a:ext cx="2690812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07950" y="6021388"/>
            <a:ext cx="479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/>
              <a:t>Замовлення послуг у зведеному розкладі </a:t>
            </a:r>
          </a:p>
          <a:p>
            <a:r>
              <a:rPr lang="en-US" sz="2000"/>
              <a:t>1 </a:t>
            </a:r>
            <a:r>
              <a:rPr lang="uk-UA" sz="2000"/>
              <a:t>липень</a:t>
            </a:r>
            <a:r>
              <a:rPr lang="en-US" sz="2000"/>
              <a:t> – 15 </a:t>
            </a:r>
            <a:r>
              <a:rPr lang="uk-UA" sz="2000"/>
              <a:t>серпень</a:t>
            </a:r>
            <a:r>
              <a:rPr lang="en-US" sz="2000"/>
              <a:t>  </a:t>
            </a:r>
            <a:r>
              <a:rPr lang="uk-UA" sz="2000"/>
              <a:t>до дати введення Х</a:t>
            </a:r>
            <a:endParaRPr lang="ru-RU" sz="2000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348413" y="836613"/>
            <a:ext cx="2795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dirty="0"/>
              <a:t>Замовлення </a:t>
            </a:r>
            <a:r>
              <a:rPr lang="en-US" sz="2000" dirty="0"/>
              <a:t>Ad-hoc</a:t>
            </a:r>
          </a:p>
          <a:p>
            <a:r>
              <a:rPr lang="uk-UA" sz="2000" dirty="0"/>
              <a:t>за 72 години до початку</a:t>
            </a:r>
            <a:endParaRPr lang="ru-RU" sz="2000" dirty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11188" y="-63500"/>
            <a:ext cx="8281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Інформаційне забезпечення для управління пропускною спроможністю інфраструктури на національному рівні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9" name="Rectangle 132"/>
          <p:cNvSpPr>
            <a:spLocks noChangeArrowheads="1"/>
          </p:cNvSpPr>
          <p:nvPr/>
        </p:nvSpPr>
        <p:spPr bwMode="auto">
          <a:xfrm>
            <a:off x="84138" y="4957763"/>
            <a:ext cx="3014663" cy="1600200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0" name="Rectangle 132"/>
          <p:cNvSpPr>
            <a:spLocks noChangeArrowheads="1"/>
          </p:cNvSpPr>
          <p:nvPr/>
        </p:nvSpPr>
        <p:spPr bwMode="auto">
          <a:xfrm>
            <a:off x="3132138" y="5291137"/>
            <a:ext cx="5472310" cy="1266825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6" name="Rectangle 132"/>
          <p:cNvSpPr>
            <a:spLocks noChangeArrowheads="1"/>
          </p:cNvSpPr>
          <p:nvPr/>
        </p:nvSpPr>
        <p:spPr bwMode="auto">
          <a:xfrm>
            <a:off x="362596" y="1015363"/>
            <a:ext cx="7376912" cy="391036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-15875"/>
            <a:ext cx="8281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Функціональна схема </a:t>
            </a:r>
            <a:r>
              <a:rPr lang="uk-UA" sz="2000" b="1" dirty="0">
                <a:solidFill>
                  <a:schemeClr val="bg1"/>
                </a:solidFill>
              </a:rPr>
              <a:t>інтегрування компонентів  при автоматизації управління пропускною спроможністю </a:t>
            </a:r>
            <a:r>
              <a:rPr lang="uk-UA" sz="2000" b="1" dirty="0" smtClean="0">
                <a:solidFill>
                  <a:schemeClr val="bg1"/>
                </a:solidFill>
              </a:rPr>
              <a:t>інфраструктури </a:t>
            </a:r>
            <a:r>
              <a:rPr lang="uk-UA" sz="2000" b="1" dirty="0">
                <a:solidFill>
                  <a:schemeClr val="bg1"/>
                </a:solidFill>
              </a:rPr>
              <a:t>України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318" name="AutoShape 81"/>
          <p:cNvSpPr>
            <a:spLocks noChangeAspect="1" noChangeArrowheads="1"/>
          </p:cNvSpPr>
          <p:nvPr/>
        </p:nvSpPr>
        <p:spPr bwMode="auto">
          <a:xfrm>
            <a:off x="0" y="1081088"/>
            <a:ext cx="90297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Text Box 83"/>
          <p:cNvSpPr txBox="1">
            <a:spLocks noChangeArrowheads="1"/>
          </p:cNvSpPr>
          <p:nvPr/>
        </p:nvSpPr>
        <p:spPr bwMode="auto">
          <a:xfrm>
            <a:off x="6064696" y="2805113"/>
            <a:ext cx="1371600" cy="1023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/>
            <a:r>
              <a:rPr lang="uk-UA" sz="1200" dirty="0"/>
              <a:t>Модуль прийняття та аналізу виконання заявок на виділення </a:t>
            </a:r>
            <a:r>
              <a:rPr lang="uk-UA" sz="1200" dirty="0" smtClean="0"/>
              <a:t>нитки графіка</a:t>
            </a:r>
            <a:endParaRPr lang="ru-RU" dirty="0"/>
          </a:p>
        </p:txBody>
      </p:sp>
      <p:sp>
        <p:nvSpPr>
          <p:cNvPr id="13321" name="Text Box 84"/>
          <p:cNvSpPr txBox="1">
            <a:spLocks noChangeArrowheads="1"/>
          </p:cNvSpPr>
          <p:nvPr/>
        </p:nvSpPr>
        <p:spPr bwMode="auto">
          <a:xfrm>
            <a:off x="6442521" y="1192213"/>
            <a:ext cx="25939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/>
            <a:r>
              <a:rPr lang="uk-UA" sz="1200"/>
              <a:t>Повідомлення залізничної мережі УЗ (Network Stat</a:t>
            </a:r>
            <a:r>
              <a:rPr lang="en-US" sz="1200"/>
              <a:t>e</a:t>
            </a:r>
            <a:r>
              <a:rPr lang="uk-UA" sz="1200"/>
              <a:t>me</a:t>
            </a:r>
            <a:r>
              <a:rPr lang="en-US" sz="1200"/>
              <a:t>nt</a:t>
            </a:r>
            <a:r>
              <a:rPr lang="uk-UA" sz="1200"/>
              <a:t>)</a:t>
            </a:r>
            <a:endParaRPr lang="ru-RU"/>
          </a:p>
        </p:txBody>
      </p:sp>
      <p:sp>
        <p:nvSpPr>
          <p:cNvPr id="13323" name="Text Box 86"/>
          <p:cNvSpPr txBox="1">
            <a:spLocks noChangeArrowheads="1"/>
          </p:cNvSpPr>
          <p:nvPr/>
        </p:nvSpPr>
        <p:spPr bwMode="auto">
          <a:xfrm>
            <a:off x="2818259" y="2720976"/>
            <a:ext cx="2833861" cy="217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pPr algn="ctr"/>
            <a:r>
              <a:rPr lang="uk-UA" sz="1200" dirty="0"/>
              <a:t>Модуль </a:t>
            </a:r>
            <a:r>
              <a:rPr lang="uk-UA" sz="1200" dirty="0" smtClean="0"/>
              <a:t>розрахунку пропускної спроможності та розробки </a:t>
            </a:r>
            <a:r>
              <a:rPr lang="uk-UA" sz="1200" dirty="0"/>
              <a:t>нормативного графіка руху поїздів (ГРП</a:t>
            </a:r>
            <a:r>
              <a:rPr lang="uk-UA" sz="1200" dirty="0" smtClean="0"/>
              <a:t>)</a:t>
            </a:r>
            <a:endParaRPr lang="uk-UA" sz="1200" dirty="0"/>
          </a:p>
        </p:txBody>
      </p:sp>
      <p:sp>
        <p:nvSpPr>
          <p:cNvPr id="13325" name="AutoShape 88"/>
          <p:cNvSpPr>
            <a:spLocks noChangeArrowheads="1"/>
          </p:cNvSpPr>
          <p:nvPr/>
        </p:nvSpPr>
        <p:spPr bwMode="auto">
          <a:xfrm>
            <a:off x="2919859" y="1804988"/>
            <a:ext cx="2628900" cy="685800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54000" rIns="54000" bIns="10800"/>
          <a:lstStyle/>
          <a:p>
            <a:pPr algn="ctr"/>
            <a:r>
              <a:rPr lang="uk-UA" sz="1200" dirty="0"/>
              <a:t>БД Реєстр залізничної інфраструктури УЗ (</a:t>
            </a:r>
            <a:r>
              <a:rPr lang="ru-RU" sz="1200" dirty="0"/>
              <a:t>RINF</a:t>
            </a:r>
            <a:r>
              <a:rPr lang="uk-UA" sz="1200" dirty="0"/>
              <a:t>)</a:t>
            </a:r>
          </a:p>
          <a:p>
            <a:endParaRPr lang="ru-RU" b="1" dirty="0"/>
          </a:p>
        </p:txBody>
      </p:sp>
      <p:sp>
        <p:nvSpPr>
          <p:cNvPr id="13327" name="Text Box 90"/>
          <p:cNvSpPr txBox="1">
            <a:spLocks noChangeArrowheads="1"/>
          </p:cNvSpPr>
          <p:nvPr/>
        </p:nvSpPr>
        <p:spPr bwMode="auto">
          <a:xfrm>
            <a:off x="6286500" y="5670551"/>
            <a:ext cx="2171700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/>
              <a:t>Модуль аналізу витрат за використання залізничної інфраструктури</a:t>
            </a:r>
            <a:endParaRPr lang="ru-RU"/>
          </a:p>
        </p:txBody>
      </p:sp>
      <p:sp>
        <p:nvSpPr>
          <p:cNvPr id="13328" name="Text Box 91"/>
          <p:cNvSpPr txBox="1">
            <a:spLocks noChangeArrowheads="1"/>
          </p:cNvSpPr>
          <p:nvPr/>
        </p:nvSpPr>
        <p:spPr bwMode="auto">
          <a:xfrm>
            <a:off x="3149600" y="5683251"/>
            <a:ext cx="2743200" cy="649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/>
              <a:t>Модуль аналізу виконання ГРП, віднесення затримок за учасниками перевезень</a:t>
            </a:r>
            <a:endParaRPr lang="ru-RU"/>
          </a:p>
        </p:txBody>
      </p:sp>
      <p:sp>
        <p:nvSpPr>
          <p:cNvPr id="13329" name="Text Box 92"/>
          <p:cNvSpPr txBox="1">
            <a:spLocks noChangeArrowheads="1"/>
          </p:cNvSpPr>
          <p:nvPr/>
        </p:nvSpPr>
        <p:spPr bwMode="auto">
          <a:xfrm>
            <a:off x="2994471" y="1192213"/>
            <a:ext cx="2514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/>
            <a:r>
              <a:rPr lang="uk-UA" sz="1200"/>
              <a:t>ІС Реєстр залізничної інфраструктури УЗ (</a:t>
            </a:r>
            <a:r>
              <a:rPr lang="ru-RU" sz="1200"/>
              <a:t>RINF</a:t>
            </a:r>
            <a:r>
              <a:rPr lang="uk-UA" sz="1200"/>
              <a:t>)</a:t>
            </a:r>
            <a:endParaRPr lang="ru-RU"/>
          </a:p>
        </p:txBody>
      </p:sp>
      <p:sp>
        <p:nvSpPr>
          <p:cNvPr id="13330" name="Text Box 93"/>
          <p:cNvSpPr txBox="1">
            <a:spLocks noChangeArrowheads="1"/>
          </p:cNvSpPr>
          <p:nvPr/>
        </p:nvSpPr>
        <p:spPr bwMode="auto">
          <a:xfrm>
            <a:off x="5933020" y="4105280"/>
            <a:ext cx="1771853" cy="779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/>
              <a:t>Модуль формування тарифікації доступу до залізничної інфраструктури</a:t>
            </a:r>
            <a:endParaRPr lang="ru-RU"/>
          </a:p>
        </p:txBody>
      </p:sp>
      <p:sp>
        <p:nvSpPr>
          <p:cNvPr id="13332" name="Text Box 95"/>
          <p:cNvSpPr txBox="1">
            <a:spLocks noChangeArrowheads="1"/>
          </p:cNvSpPr>
          <p:nvPr/>
        </p:nvSpPr>
        <p:spPr bwMode="auto">
          <a:xfrm>
            <a:off x="8117334" y="1970088"/>
            <a:ext cx="914400" cy="1943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550800" rIns="18000" bIns="10800"/>
          <a:lstStyle/>
          <a:p>
            <a:pPr algn="ctr"/>
            <a:r>
              <a:rPr lang="uk-UA" sz="1200"/>
              <a:t>Компанії-перевізники</a:t>
            </a:r>
            <a:endParaRPr lang="ru-RU"/>
          </a:p>
        </p:txBody>
      </p:sp>
      <p:sp>
        <p:nvSpPr>
          <p:cNvPr id="13333" name="Rectangle 96"/>
          <p:cNvSpPr>
            <a:spLocks noChangeArrowheads="1"/>
          </p:cNvSpPr>
          <p:nvPr/>
        </p:nvSpPr>
        <p:spPr bwMode="auto">
          <a:xfrm>
            <a:off x="114300" y="5556251"/>
            <a:ext cx="8458200" cy="914400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97"/>
          <p:cNvSpPr>
            <a:spLocks noChangeShapeType="1"/>
          </p:cNvSpPr>
          <p:nvPr/>
        </p:nvSpPr>
        <p:spPr bwMode="auto">
          <a:xfrm flipV="1">
            <a:off x="4248596" y="1643063"/>
            <a:ext cx="0" cy="150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98"/>
          <p:cNvSpPr>
            <a:spLocks noChangeShapeType="1"/>
          </p:cNvSpPr>
          <p:nvPr/>
        </p:nvSpPr>
        <p:spPr bwMode="auto">
          <a:xfrm>
            <a:off x="3791396" y="249237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99"/>
          <p:cNvSpPr>
            <a:spLocks noChangeShapeType="1"/>
          </p:cNvSpPr>
          <p:nvPr/>
        </p:nvSpPr>
        <p:spPr bwMode="auto">
          <a:xfrm>
            <a:off x="4707384" y="2492376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5502721" y="1423988"/>
            <a:ext cx="950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 flipH="1">
            <a:off x="7436296" y="3024188"/>
            <a:ext cx="67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 flipH="1">
            <a:off x="7445821" y="3705226"/>
            <a:ext cx="67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Text Box 106"/>
          <p:cNvSpPr txBox="1">
            <a:spLocks noChangeArrowheads="1"/>
          </p:cNvSpPr>
          <p:nvPr/>
        </p:nvSpPr>
        <p:spPr bwMode="auto">
          <a:xfrm>
            <a:off x="7528371" y="2638426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4400" rIns="18000" bIns="10800"/>
          <a:lstStyle/>
          <a:p>
            <a:r>
              <a:rPr lang="uk-UA" sz="1200" dirty="0"/>
              <a:t>Заявка на </a:t>
            </a:r>
            <a:r>
              <a:rPr lang="uk-UA" sz="1200" dirty="0" err="1"/>
              <a:t>слот</a:t>
            </a:r>
            <a:endParaRPr lang="ru-RU" dirty="0"/>
          </a:p>
        </p:txBody>
      </p:sp>
      <p:sp>
        <p:nvSpPr>
          <p:cNvPr id="13344" name="Line 107"/>
          <p:cNvSpPr>
            <a:spLocks noChangeShapeType="1"/>
          </p:cNvSpPr>
          <p:nvPr/>
        </p:nvSpPr>
        <p:spPr bwMode="auto">
          <a:xfrm flipH="1">
            <a:off x="5652119" y="3573016"/>
            <a:ext cx="4109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108"/>
          <p:cNvSpPr>
            <a:spLocks noChangeShapeType="1"/>
          </p:cNvSpPr>
          <p:nvPr/>
        </p:nvSpPr>
        <p:spPr bwMode="auto">
          <a:xfrm>
            <a:off x="5652120" y="4611688"/>
            <a:ext cx="2760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Text Box 109"/>
          <p:cNvSpPr txBox="1">
            <a:spLocks noChangeArrowheads="1"/>
          </p:cNvSpPr>
          <p:nvPr/>
        </p:nvSpPr>
        <p:spPr bwMode="auto">
          <a:xfrm>
            <a:off x="919163" y="5119688"/>
            <a:ext cx="113823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/>
              <a:t>АРМ ДНЦ</a:t>
            </a:r>
            <a:endParaRPr lang="ru-RU"/>
          </a:p>
        </p:txBody>
      </p:sp>
      <p:sp>
        <p:nvSpPr>
          <p:cNvPr id="13347" name="AutoShape 110"/>
          <p:cNvSpPr>
            <a:spLocks noChangeArrowheads="1"/>
          </p:cNvSpPr>
          <p:nvPr/>
        </p:nvSpPr>
        <p:spPr bwMode="auto">
          <a:xfrm>
            <a:off x="480304" y="2775967"/>
            <a:ext cx="2057400" cy="1835721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tIns="82800" anchor="ctr" anchorCtr="1"/>
          <a:lstStyle/>
          <a:p>
            <a:pPr algn="ctr"/>
            <a:r>
              <a:rPr lang="uk-UA" sz="1200" dirty="0" smtClean="0"/>
              <a:t>Календарна база даних </a:t>
            </a:r>
            <a:r>
              <a:rPr lang="uk-UA" sz="1200" dirty="0"/>
              <a:t>ГРП</a:t>
            </a:r>
            <a:endParaRPr lang="ru-RU" dirty="0"/>
          </a:p>
        </p:txBody>
      </p:sp>
      <p:sp>
        <p:nvSpPr>
          <p:cNvPr id="13348" name="Line 111"/>
          <p:cNvSpPr>
            <a:spLocks noChangeShapeType="1"/>
          </p:cNvSpPr>
          <p:nvPr/>
        </p:nvSpPr>
        <p:spPr bwMode="auto">
          <a:xfrm>
            <a:off x="1477963" y="4611688"/>
            <a:ext cx="1588" cy="512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9" name="Line 112"/>
          <p:cNvSpPr>
            <a:spLocks noChangeShapeType="1"/>
          </p:cNvSpPr>
          <p:nvPr/>
        </p:nvSpPr>
        <p:spPr bwMode="auto">
          <a:xfrm flipV="1">
            <a:off x="4259263" y="4892676"/>
            <a:ext cx="1588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119"/>
          <p:cNvSpPr>
            <a:spLocks noChangeShapeType="1"/>
          </p:cNvSpPr>
          <p:nvPr/>
        </p:nvSpPr>
        <p:spPr bwMode="auto">
          <a:xfrm>
            <a:off x="8464996" y="165258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Text Box 122"/>
          <p:cNvSpPr txBox="1">
            <a:spLocks noChangeArrowheads="1"/>
          </p:cNvSpPr>
          <p:nvPr/>
        </p:nvSpPr>
        <p:spPr bwMode="auto">
          <a:xfrm>
            <a:off x="223838" y="5691188"/>
            <a:ext cx="2514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/>
              <a:t>Диспетчерські системи управління і контролю руху поїздів</a:t>
            </a:r>
            <a:endParaRPr lang="ru-RU"/>
          </a:p>
        </p:txBody>
      </p:sp>
      <p:sp>
        <p:nvSpPr>
          <p:cNvPr id="13360" name="Text Box 123"/>
          <p:cNvSpPr txBox="1">
            <a:spLocks noChangeArrowheads="1"/>
          </p:cNvSpPr>
          <p:nvPr/>
        </p:nvSpPr>
        <p:spPr bwMode="auto">
          <a:xfrm>
            <a:off x="250825" y="6194426"/>
            <a:ext cx="2057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4400" rIns="18000" bIns="10800"/>
          <a:lstStyle/>
          <a:p>
            <a:r>
              <a:rPr lang="uk-UA" sz="1200"/>
              <a:t>Поїзна модель АСК ВП УЗ-Є</a:t>
            </a:r>
            <a:endParaRPr lang="ru-RU"/>
          </a:p>
        </p:txBody>
      </p:sp>
      <p:sp>
        <p:nvSpPr>
          <p:cNvPr id="13361" name="Line 124"/>
          <p:cNvSpPr>
            <a:spLocks noChangeShapeType="1"/>
          </p:cNvSpPr>
          <p:nvPr/>
        </p:nvSpPr>
        <p:spPr bwMode="auto">
          <a:xfrm>
            <a:off x="1477963" y="5475288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Line 125"/>
          <p:cNvSpPr>
            <a:spLocks noChangeShapeType="1"/>
          </p:cNvSpPr>
          <p:nvPr/>
        </p:nvSpPr>
        <p:spPr bwMode="auto">
          <a:xfrm flipH="1">
            <a:off x="2746375" y="5951538"/>
            <a:ext cx="3857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Line 126"/>
          <p:cNvSpPr>
            <a:spLocks noChangeShapeType="1"/>
          </p:cNvSpPr>
          <p:nvPr/>
        </p:nvSpPr>
        <p:spPr bwMode="auto">
          <a:xfrm flipH="1">
            <a:off x="2511871" y="3717032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4" name="Line 127"/>
          <p:cNvSpPr>
            <a:spLocks noChangeShapeType="1"/>
          </p:cNvSpPr>
          <p:nvPr/>
        </p:nvSpPr>
        <p:spPr bwMode="auto">
          <a:xfrm flipH="1">
            <a:off x="2511871" y="3971032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Line 128"/>
          <p:cNvSpPr>
            <a:spLocks noChangeShapeType="1"/>
          </p:cNvSpPr>
          <p:nvPr/>
        </p:nvSpPr>
        <p:spPr bwMode="auto">
          <a:xfrm flipV="1">
            <a:off x="6516216" y="3862635"/>
            <a:ext cx="0" cy="2426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6" name="Line 129"/>
          <p:cNvSpPr>
            <a:spLocks noChangeShapeType="1"/>
          </p:cNvSpPr>
          <p:nvPr/>
        </p:nvSpPr>
        <p:spPr bwMode="auto">
          <a:xfrm>
            <a:off x="5902325" y="5972176"/>
            <a:ext cx="377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7" name="Line 130"/>
          <p:cNvSpPr>
            <a:spLocks noChangeShapeType="1"/>
          </p:cNvSpPr>
          <p:nvPr/>
        </p:nvSpPr>
        <p:spPr bwMode="auto">
          <a:xfrm flipV="1">
            <a:off x="7131643" y="3861048"/>
            <a:ext cx="0" cy="2442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8" name="Line 131"/>
          <p:cNvSpPr>
            <a:spLocks noChangeShapeType="1"/>
          </p:cNvSpPr>
          <p:nvPr/>
        </p:nvSpPr>
        <p:spPr bwMode="auto">
          <a:xfrm flipV="1">
            <a:off x="7315200" y="4892676"/>
            <a:ext cx="0" cy="754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Text Box 133"/>
          <p:cNvSpPr txBox="1">
            <a:spLocks noChangeArrowheads="1"/>
          </p:cNvSpPr>
          <p:nvPr/>
        </p:nvSpPr>
        <p:spPr bwMode="auto">
          <a:xfrm>
            <a:off x="2171700" y="4981576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4400" rIns="18000" bIns="10800"/>
          <a:lstStyle/>
          <a:p>
            <a:pPr algn="ctr"/>
            <a:r>
              <a:rPr lang="uk-UA" sz="1200" dirty="0"/>
              <a:t>оперативний рівень</a:t>
            </a:r>
            <a:endParaRPr lang="ru-RU" dirty="0"/>
          </a:p>
        </p:txBody>
      </p:sp>
      <p:sp>
        <p:nvSpPr>
          <p:cNvPr id="62" name="Text Box 83"/>
          <p:cNvSpPr txBox="1">
            <a:spLocks noChangeArrowheads="1"/>
          </p:cNvSpPr>
          <p:nvPr/>
        </p:nvSpPr>
        <p:spPr bwMode="auto">
          <a:xfrm>
            <a:off x="6064696" y="2043113"/>
            <a:ext cx="1371600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/>
            <a:r>
              <a:rPr lang="uk-UA" sz="1200" kern="1400" dirty="0">
                <a:latin typeface="Times New Roman"/>
                <a:ea typeface="Times New Roman"/>
              </a:rPr>
              <a:t>One-Stop </a:t>
            </a:r>
            <a:r>
              <a:rPr lang="uk-UA" sz="1200" kern="1400" dirty="0" err="1">
                <a:latin typeface="Times New Roman"/>
                <a:ea typeface="Times New Roman"/>
              </a:rPr>
              <a:t>Shop</a:t>
            </a:r>
            <a:r>
              <a:rPr lang="uk-UA" sz="1200" kern="1400" dirty="0">
                <a:latin typeface="Times New Roman"/>
                <a:ea typeface="Times New Roman"/>
              </a:rPr>
              <a:t> </a:t>
            </a:r>
            <a:r>
              <a:rPr lang="uk-UA" sz="1200" kern="1400" dirty="0" err="1">
                <a:latin typeface="Times New Roman"/>
                <a:ea typeface="Times New Roman"/>
              </a:rPr>
              <a:t>Corridor</a:t>
            </a:r>
            <a:endParaRPr lang="ru-RU" dirty="0"/>
          </a:p>
        </p:txBody>
      </p:sp>
      <p:sp>
        <p:nvSpPr>
          <p:cNvPr id="63" name="Line 104"/>
          <p:cNvSpPr>
            <a:spLocks noChangeShapeType="1"/>
          </p:cNvSpPr>
          <p:nvPr/>
        </p:nvSpPr>
        <p:spPr bwMode="auto">
          <a:xfrm flipH="1">
            <a:off x="7444234" y="2269547"/>
            <a:ext cx="67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>
            <a:stCxn id="62" idx="1"/>
          </p:cNvCxnSpPr>
          <p:nvPr/>
        </p:nvCxnSpPr>
        <p:spPr bwMode="auto">
          <a:xfrm flipH="1" flipV="1">
            <a:off x="5928171" y="2266950"/>
            <a:ext cx="13652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>
            <a:endCxn id="71" idx="0"/>
          </p:cNvCxnSpPr>
          <p:nvPr/>
        </p:nvCxnSpPr>
        <p:spPr bwMode="auto">
          <a:xfrm flipH="1">
            <a:off x="5928170" y="2266950"/>
            <a:ext cx="2" cy="1018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Line 104"/>
          <p:cNvSpPr>
            <a:spLocks noChangeShapeType="1"/>
          </p:cNvSpPr>
          <p:nvPr/>
        </p:nvSpPr>
        <p:spPr bwMode="auto">
          <a:xfrm flipH="1">
            <a:off x="5652120" y="3284984"/>
            <a:ext cx="276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104"/>
          <p:cNvSpPr>
            <a:spLocks noChangeShapeType="1"/>
          </p:cNvSpPr>
          <p:nvPr/>
        </p:nvSpPr>
        <p:spPr bwMode="auto">
          <a:xfrm>
            <a:off x="6750496" y="2492376"/>
            <a:ext cx="0" cy="31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104"/>
          <p:cNvSpPr>
            <a:spLocks noChangeShapeType="1"/>
          </p:cNvSpPr>
          <p:nvPr/>
        </p:nvSpPr>
        <p:spPr bwMode="auto">
          <a:xfrm>
            <a:off x="6750496" y="1652588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" name="Text Box 133"/>
          <p:cNvSpPr txBox="1">
            <a:spLocks noChangeArrowheads="1"/>
          </p:cNvSpPr>
          <p:nvPr/>
        </p:nvSpPr>
        <p:spPr bwMode="auto">
          <a:xfrm>
            <a:off x="476840" y="1192213"/>
            <a:ext cx="9144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4400" rIns="18000" bIns="10800"/>
          <a:lstStyle/>
          <a:p>
            <a:pPr algn="ctr"/>
            <a:r>
              <a:rPr lang="uk-UA" sz="1200" dirty="0" smtClean="0"/>
              <a:t>рівень тактичного планування</a:t>
            </a:r>
            <a:endParaRPr lang="ru-RU" dirty="0"/>
          </a:p>
        </p:txBody>
      </p:sp>
      <p:sp>
        <p:nvSpPr>
          <p:cNvPr id="98" name="Text Box 133"/>
          <p:cNvSpPr txBox="1">
            <a:spLocks noChangeArrowheads="1"/>
          </p:cNvSpPr>
          <p:nvPr/>
        </p:nvSpPr>
        <p:spPr bwMode="auto">
          <a:xfrm>
            <a:off x="5435426" y="5322637"/>
            <a:ext cx="1290825" cy="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4400" rIns="18000" bIns="10800"/>
          <a:lstStyle/>
          <a:p>
            <a:pPr algn="ctr"/>
            <a:r>
              <a:rPr lang="uk-UA" sz="1200" dirty="0" smtClean="0"/>
              <a:t>рівень аналізу</a:t>
            </a:r>
            <a:endParaRPr lang="ru-RU" dirty="0"/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  <p:extLst>
      <p:ext uri="{BB962C8B-B14F-4D97-AF65-F5344CB8AC3E}">
        <p14:creationId xmlns:p14="http://schemas.microsoft.com/office/powerpoint/2010/main" val="24977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188640"/>
            <a:ext cx="8281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Тезиси доповіді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123825" y="665215"/>
            <a:ext cx="9036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2400" dirty="0"/>
              <a:t>∎ </a:t>
            </a:r>
            <a:r>
              <a:rPr lang="uk-UA" sz="2400" b="1" dirty="0" smtClean="0"/>
              <a:t>Організаційна структура залізничної системи потребує рішення завдань автоматизації та </a:t>
            </a:r>
            <a:r>
              <a:rPr lang="uk-UA" sz="2400" b="1" dirty="0" err="1" smtClean="0"/>
              <a:t>цифровізації</a:t>
            </a:r>
            <a:r>
              <a:rPr lang="uk-UA" sz="2400" b="1" dirty="0" smtClean="0"/>
              <a:t> процесів управління поїзними формуваннями на дільницях і станціях: </a:t>
            </a:r>
            <a:r>
              <a:rPr lang="uk-UA" sz="2400" dirty="0" smtClean="0"/>
              <a:t>уникнення дезорганізації перевізного процесу,</a:t>
            </a:r>
            <a:r>
              <a:rPr lang="uk-UA" sz="2400" b="1" dirty="0" smtClean="0"/>
              <a:t> </a:t>
            </a:r>
            <a:r>
              <a:rPr lang="uk-UA" sz="2400" dirty="0" smtClean="0"/>
              <a:t>зменшення витрат;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107950" y="2158257"/>
            <a:ext cx="9036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2400" dirty="0"/>
              <a:t>∎ </a:t>
            </a:r>
            <a:r>
              <a:rPr lang="uk-UA" sz="2400" b="1" dirty="0" smtClean="0"/>
              <a:t>Необхідна</a:t>
            </a:r>
            <a:r>
              <a:rPr lang="uk-UA" sz="2400" dirty="0" smtClean="0"/>
              <a:t> р</a:t>
            </a:r>
            <a:r>
              <a:rPr lang="uk-UA" sz="2400" b="1" dirty="0" smtClean="0"/>
              <a:t>озробка </a:t>
            </a:r>
            <a:r>
              <a:rPr lang="uk-UA" sz="2400" b="1" dirty="0"/>
              <a:t>національної автоматизованої системи планування руху поїзних </a:t>
            </a:r>
            <a:r>
              <a:rPr lang="uk-UA" sz="2400" b="1" dirty="0" smtClean="0"/>
              <a:t>формувань: </a:t>
            </a:r>
            <a:r>
              <a:rPr lang="uk-UA" sz="2400" dirty="0"/>
              <a:t>з</a:t>
            </a:r>
            <a:r>
              <a:rPr lang="en-US" sz="2400" dirty="0"/>
              <a:t>’</a:t>
            </a:r>
            <a:r>
              <a:rPr lang="uk-UA" sz="2400" dirty="0"/>
              <a:t>являться </a:t>
            </a:r>
            <a:r>
              <a:rPr lang="uk-UA" sz="2400" dirty="0" smtClean="0"/>
              <a:t>можливість впорядкувати рух </a:t>
            </a:r>
            <a:r>
              <a:rPr lang="uk-UA" sz="2400" dirty="0" err="1" smtClean="0"/>
              <a:t>поїздопотоків</a:t>
            </a:r>
            <a:r>
              <a:rPr lang="uk-UA" sz="2400" dirty="0" smtClean="0"/>
              <a:t> на міжнародному і національному рівнях, уникати перевантаження, передбачати планові технологічні вікна, тощо</a:t>
            </a:r>
            <a:r>
              <a:rPr lang="uk-UA" sz="2400" dirty="0" smtClean="0">
                <a:solidFill>
                  <a:srgbClr val="000000"/>
                </a:solidFill>
              </a:rPr>
              <a:t>;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74" name="Rectangle 63"/>
          <p:cNvSpPr>
            <a:spLocks noChangeArrowheads="1"/>
          </p:cNvSpPr>
          <p:nvPr/>
        </p:nvSpPr>
        <p:spPr bwMode="auto">
          <a:xfrm>
            <a:off x="107950" y="4030465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2400" dirty="0"/>
              <a:t>∎ </a:t>
            </a:r>
            <a:r>
              <a:rPr lang="uk-UA" sz="2400" b="1" dirty="0" smtClean="0"/>
              <a:t>Інтегрування залізничної системи України до мережі європейських вантажних залізничних коридорів: </a:t>
            </a:r>
            <a:r>
              <a:rPr lang="uk-UA" sz="2400" dirty="0" smtClean="0"/>
              <a:t>дозволить залучити додаткові обсяги транзитних перевезень</a:t>
            </a:r>
            <a:r>
              <a:rPr lang="uk-UA" sz="2400" dirty="0" smtClean="0">
                <a:solidFill>
                  <a:srgbClr val="000000"/>
                </a:solidFill>
              </a:rPr>
              <a:t>;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75" name="Rectangle 63"/>
          <p:cNvSpPr>
            <a:spLocks noChangeArrowheads="1"/>
          </p:cNvSpPr>
          <p:nvPr/>
        </p:nvSpPr>
        <p:spPr bwMode="auto">
          <a:xfrm>
            <a:off x="123681" y="5157192"/>
            <a:ext cx="9036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sz="2400" dirty="0"/>
              <a:t>∎ </a:t>
            </a:r>
            <a:r>
              <a:rPr lang="uk-UA" sz="2400" b="1" dirty="0"/>
              <a:t>Автоматизовані </a:t>
            </a:r>
            <a:r>
              <a:rPr lang="uk-UA" sz="2400" b="1" dirty="0" smtClean="0"/>
              <a:t>системи на залізничному транспорті України </a:t>
            </a:r>
            <a:r>
              <a:rPr lang="uk-UA" sz="2400" b="1" dirty="0"/>
              <a:t>повинні передбачати розділення функцій експлуатаційної роботи та управління </a:t>
            </a:r>
            <a:r>
              <a:rPr lang="uk-UA" sz="2400" b="1" dirty="0" smtClean="0"/>
              <a:t>інфраструктурою: </a:t>
            </a:r>
            <a:r>
              <a:rPr lang="uk-UA" sz="2400" dirty="0" smtClean="0"/>
              <a:t>зменшення витрат на їх перебудову при проведенні структурної реформи галузі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22600" y="2852936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40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545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4188" y="112713"/>
            <a:ext cx="8675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Рівні управління пропускною спроможністю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2088" y="877888"/>
            <a:ext cx="47624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 dirty="0" smtClean="0"/>
              <a:t>Пропускна спроможність </a:t>
            </a:r>
            <a:endParaRPr lang="uk-UA" b="1" dirty="0"/>
          </a:p>
          <a:p>
            <a:r>
              <a:rPr lang="uk-UA" b="1" dirty="0"/>
              <a:t>залізничної інфраструктури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692275" y="18319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692275" y="229552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38425" y="1976438"/>
            <a:ext cx="671671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/>
              <a:t>міжнародний рівень</a:t>
            </a:r>
          </a:p>
          <a:p>
            <a:r>
              <a:rPr lang="uk-UA" sz="2400" dirty="0"/>
              <a:t>(</a:t>
            </a:r>
            <a:r>
              <a:rPr lang="en-US" sz="2000" dirty="0"/>
              <a:t>TEN-T</a:t>
            </a:r>
            <a:r>
              <a:rPr lang="uk-UA" sz="2000" dirty="0"/>
              <a:t>, створення One-Stop </a:t>
            </a:r>
            <a:r>
              <a:rPr lang="uk-UA" sz="2000" dirty="0" err="1"/>
              <a:t>Shop</a:t>
            </a:r>
            <a:r>
              <a:rPr lang="uk-UA" sz="2000" dirty="0"/>
              <a:t> </a:t>
            </a:r>
            <a:r>
              <a:rPr lang="uk-UA" sz="2000" dirty="0" err="1"/>
              <a:t>Corridor</a:t>
            </a:r>
            <a:r>
              <a:rPr lang="uk-UA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uk-UA" sz="2000" dirty="0"/>
              <a:t>орган комплексного обслуговування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uk-UA" sz="2000" dirty="0"/>
              <a:t>знаходиться в одному місці та виконує координаційні дії стосовно </a:t>
            </a:r>
            <a:r>
              <a:rPr lang="uk-UA" sz="2000" dirty="0" smtClean="0"/>
              <a:t>розподілу пропускної спроможності для </a:t>
            </a:r>
            <a:r>
              <a:rPr lang="uk-UA" sz="2000" dirty="0"/>
              <a:t>вантажних поїздів, що перетинають принаймні один кордон уздовж вантажного коридору </a:t>
            </a:r>
            <a:r>
              <a:rPr lang="ru-RU" sz="2000" dirty="0"/>
              <a:t>(</a:t>
            </a:r>
            <a:r>
              <a:rPr lang="ru-RU" sz="2000" dirty="0" err="1"/>
              <a:t>відповідно</a:t>
            </a:r>
            <a:r>
              <a:rPr lang="ru-RU" sz="2000" dirty="0"/>
              <a:t> до ст. 13 Регламенту (ЄС) 913/2010). </a:t>
            </a:r>
            <a:endParaRPr lang="uk-UA" sz="2000" dirty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638425" y="4557713"/>
            <a:ext cx="65214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/>
              <a:t>національний рівень</a:t>
            </a:r>
          </a:p>
          <a:p>
            <a:r>
              <a:rPr lang="uk-UA" sz="2000" dirty="0"/>
              <a:t>(оператор залізничної інфраструктури (МІ</a:t>
            </a:r>
            <a:r>
              <a:rPr lang="uk-UA" sz="2000" dirty="0" smtClean="0"/>
              <a:t>), </a:t>
            </a:r>
            <a:r>
              <a:rPr lang="uk-UA" sz="2000" dirty="0"/>
              <a:t>або орган з розподілу пропускної спроможності </a:t>
            </a:r>
            <a:r>
              <a:rPr lang="uk-UA" sz="2000" dirty="0" smtClean="0"/>
              <a:t>(</a:t>
            </a:r>
            <a:r>
              <a:rPr lang="ru-RU" sz="2000" dirty="0" err="1" smtClean="0"/>
              <a:t>Allocation</a:t>
            </a:r>
            <a:r>
              <a:rPr lang="ru-RU" sz="2000" dirty="0" smtClean="0"/>
              <a:t> </a:t>
            </a:r>
            <a:r>
              <a:rPr lang="ru-RU" sz="2000" dirty="0" err="1"/>
              <a:t>Bodie</a:t>
            </a:r>
            <a:r>
              <a:rPr lang="uk-UA" sz="2000" dirty="0"/>
              <a:t>) здійснює розподіл пропускної спроможності </a:t>
            </a:r>
            <a:r>
              <a:rPr lang="uk-UA" sz="2000" dirty="0" smtClean="0"/>
              <a:t>в </a:t>
            </a:r>
            <a:r>
              <a:rPr lang="uk-UA" sz="2000" dirty="0"/>
              <a:t>межах власної національної </a:t>
            </a:r>
            <a:r>
              <a:rPr lang="uk-UA" sz="2000" dirty="0" err="1"/>
              <a:t>залізничноїмережі</a:t>
            </a:r>
            <a:r>
              <a:rPr lang="uk-UA" sz="2000" dirty="0"/>
              <a:t> (відповідно до Директиви 2001/14/ЄС) </a:t>
            </a:r>
            <a:endParaRPr lang="ru-RU" sz="2000" dirty="0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1703388" y="48561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26988" y="669607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9275" y="144463"/>
            <a:ext cx="712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Мережа вантажних залізничних коридорів </a:t>
            </a:r>
            <a:r>
              <a:rPr lang="en-US" sz="2400" b="1">
                <a:solidFill>
                  <a:schemeClr val="bg1"/>
                </a:solidFill>
              </a:rPr>
              <a:t>TEN-T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4101" name="Picture 5" descr="tn_eu-railfreightcorridors-map-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74700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86300" y="1309688"/>
            <a:ext cx="1639888" cy="336550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#3 RFC ScanMed</a:t>
            </a:r>
            <a:endParaRPr lang="ru-RU" sz="160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4830763" y="1597025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3606800" y="2829909"/>
            <a:ext cx="142875" cy="280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342063" y="4189413"/>
            <a:ext cx="1152525" cy="452437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r>
              <a:rPr lang="en-US" sz="1400" dirty="0"/>
              <a:t>#6 RFC Mediterranean</a:t>
            </a:r>
            <a:endParaRPr lang="ru-RU" sz="1400" dirty="0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6126163" y="4044950"/>
            <a:ext cx="4333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246438" y="2377211"/>
            <a:ext cx="1008062" cy="452698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r>
              <a:rPr lang="en-US" sz="1400" dirty="0" smtClean="0"/>
              <a:t>#</a:t>
            </a:r>
            <a:r>
              <a:rPr lang="uk-UA" sz="14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RFC Rhine-</a:t>
            </a:r>
            <a:r>
              <a:rPr lang="en-US" sz="1400" dirty="0" err="1"/>
              <a:t>Alpne</a:t>
            </a:r>
            <a:endParaRPr lang="ru-RU" sz="1400" dirty="0"/>
          </a:p>
        </p:txBody>
      </p:sp>
      <p:pic>
        <p:nvPicPr>
          <p:cNvPr id="12290" name="Picture 2" descr="D:\Польща\Rail Expo 2019\offe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331"/>
            <a:ext cx="3780430" cy="159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0" y="844774"/>
            <a:ext cx="549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r>
              <a:rPr lang="en-US" sz="1200" dirty="0"/>
              <a:t>#6 RFC</a:t>
            </a:r>
            <a:endParaRPr lang="ru-RU" sz="12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765081" y="3518842"/>
            <a:ext cx="5492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r>
              <a:rPr lang="en-US" sz="1200" dirty="0" smtClean="0"/>
              <a:t>#</a:t>
            </a:r>
            <a:r>
              <a:rPr lang="uk-UA" sz="1200" dirty="0" smtClean="0"/>
              <a:t>9</a:t>
            </a:r>
            <a:r>
              <a:rPr lang="en-US" sz="1200" dirty="0" smtClean="0"/>
              <a:t> </a:t>
            </a:r>
            <a:r>
              <a:rPr lang="en-US" sz="1200" dirty="0"/>
              <a:t>RFC</a:t>
            </a:r>
            <a:endParaRPr lang="ru-RU" sz="1200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5868144" y="3726804"/>
            <a:ext cx="144016" cy="134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462513" y="2270327"/>
            <a:ext cx="605135" cy="237255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tIns="10800" rIns="18000" bIns="10800">
            <a:spAutoFit/>
          </a:bodyPr>
          <a:lstStyle/>
          <a:p>
            <a:r>
              <a:rPr lang="en-US" sz="1400" dirty="0" smtClean="0"/>
              <a:t>#</a:t>
            </a:r>
            <a:r>
              <a:rPr lang="uk-UA" sz="1400" dirty="0" smtClean="0"/>
              <a:t>8</a:t>
            </a:r>
            <a:r>
              <a:rPr lang="en-US" sz="1400" dirty="0" smtClean="0"/>
              <a:t> RFC</a:t>
            </a:r>
            <a:endParaRPr lang="ru-RU" sz="14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868143" y="2507583"/>
            <a:ext cx="258019" cy="20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88279" y="342900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84188" y="87313"/>
            <a:ext cx="848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Послуга відкритого доступу на міжнародному рівні</a:t>
            </a:r>
            <a:endParaRPr lang="ru-RU" sz="2400"/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112713" y="733425"/>
            <a:ext cx="90312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800" dirty="0"/>
              <a:t>Компанії-оператори залізничної інфраструктури вантажних коридорів мають спільно визначити та організувати міжнародні попередньо визначені маршрути вантажних поїздів у порядку, зазначеному у статті 15 Директиви 2001/14/ЄС, враховуючи потребу у </a:t>
            </a:r>
            <a:r>
              <a:rPr lang="uk-UA" sz="1800" dirty="0" smtClean="0"/>
              <a:t>пропускній спроможності </a:t>
            </a:r>
            <a:r>
              <a:rPr lang="uk-UA" sz="1800" dirty="0"/>
              <a:t>інших видів перевезень, включаючи пасажирські. </a:t>
            </a:r>
            <a:endParaRPr lang="ru-RU" sz="1800" dirty="0"/>
          </a:p>
          <a:p>
            <a:pPr algn="just"/>
            <a:r>
              <a:rPr lang="ru-RU" sz="1800" dirty="0" err="1"/>
              <a:t>Послуга</a:t>
            </a:r>
            <a:r>
              <a:rPr lang="ru-RU" sz="1800" dirty="0"/>
              <a:t> </a:t>
            </a:r>
            <a:r>
              <a:rPr lang="ru-RU" sz="1800" dirty="0" err="1"/>
              <a:t>PaP</a:t>
            </a:r>
            <a:r>
              <a:rPr lang="ru-RU" sz="1800" dirty="0"/>
              <a:t> </a:t>
            </a:r>
            <a:r>
              <a:rPr lang="uk-UA" sz="1800" dirty="0"/>
              <a:t>(англ., Pre-</a:t>
            </a:r>
            <a:r>
              <a:rPr lang="uk-UA" sz="1800" dirty="0" err="1"/>
              <a:t>arranged</a:t>
            </a:r>
            <a:r>
              <a:rPr lang="uk-UA" sz="1800" dirty="0"/>
              <a:t> </a:t>
            </a:r>
            <a:r>
              <a:rPr lang="uk-UA" sz="1800" dirty="0" err="1"/>
              <a:t>path</a:t>
            </a:r>
            <a:r>
              <a:rPr lang="uk-UA" sz="1800" dirty="0"/>
              <a:t>)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міжнародна</a:t>
            </a:r>
            <a:r>
              <a:rPr lang="ru-RU" sz="1800" dirty="0"/>
              <a:t> </a:t>
            </a:r>
            <a:r>
              <a:rPr lang="ru-RU" sz="1800" dirty="0" err="1"/>
              <a:t>заздалегідь</a:t>
            </a:r>
            <a:r>
              <a:rPr lang="ru-RU" sz="1800" dirty="0"/>
              <a:t> </a:t>
            </a:r>
            <a:r>
              <a:rPr lang="ru-RU" sz="1800" dirty="0" err="1"/>
              <a:t>побудована</a:t>
            </a:r>
            <a:r>
              <a:rPr lang="ru-RU" sz="1800" dirty="0"/>
              <a:t> нитка каталогу, </a:t>
            </a:r>
            <a:r>
              <a:rPr lang="ru-RU" sz="1800" dirty="0" err="1"/>
              <a:t>що</a:t>
            </a:r>
            <a:r>
              <a:rPr lang="ru-RU" sz="1800" dirty="0"/>
              <a:t> заснована на </a:t>
            </a:r>
            <a:r>
              <a:rPr lang="ru-RU" sz="1800" dirty="0" err="1"/>
              <a:t>стандартних</a:t>
            </a:r>
            <a:r>
              <a:rPr lang="ru-RU" sz="1800" dirty="0"/>
              <a:t> параметрах </a:t>
            </a:r>
            <a:r>
              <a:rPr lang="ru-RU" sz="1800" dirty="0" err="1"/>
              <a:t>залізничного</a:t>
            </a:r>
            <a:r>
              <a:rPr lang="ru-RU" sz="1800" dirty="0"/>
              <a:t> </a:t>
            </a:r>
            <a:r>
              <a:rPr lang="ru-RU" sz="1800" dirty="0" err="1"/>
              <a:t>вантажного</a:t>
            </a:r>
            <a:r>
              <a:rPr lang="ru-RU" sz="1800" dirty="0"/>
              <a:t> </a:t>
            </a:r>
            <a:r>
              <a:rPr lang="ru-RU" sz="1800" dirty="0" err="1"/>
              <a:t>перевезення</a:t>
            </a:r>
            <a:r>
              <a:rPr lang="ru-RU" sz="1800" dirty="0"/>
              <a:t>, і </a:t>
            </a:r>
            <a:r>
              <a:rPr lang="ru-RU" sz="1800" dirty="0" err="1"/>
              <a:t>пропонується</a:t>
            </a:r>
            <a:r>
              <a:rPr lang="ru-RU" sz="1800" dirty="0"/>
              <a:t> коридором OSS на </a:t>
            </a:r>
            <a:r>
              <a:rPr lang="ru-RU" sz="1800" dirty="0" err="1"/>
              <a:t>основі</a:t>
            </a:r>
            <a:r>
              <a:rPr lang="ru-RU" sz="1800" dirty="0"/>
              <a:t> статей 13 та 14 Регламенту ЄС 913/2010.</a:t>
            </a:r>
          </a:p>
        </p:txBody>
      </p:sp>
      <p:pic>
        <p:nvPicPr>
          <p:cNvPr id="512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852738"/>
            <a:ext cx="17065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2"/>
          <p:cNvSpPr>
            <a:spLocks noChangeArrowheads="1"/>
          </p:cNvSpPr>
          <p:nvPr/>
        </p:nvSpPr>
        <p:spPr bwMode="auto">
          <a:xfrm>
            <a:off x="101600" y="5959475"/>
            <a:ext cx="310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/>
              <a:t>Рисунок 1 – Елементи залізничного вантажного коридору</a:t>
            </a:r>
            <a:endParaRPr lang="ru-RU" sz="1400"/>
          </a:p>
        </p:txBody>
      </p:sp>
      <p:cxnSp>
        <p:nvCxnSpPr>
          <p:cNvPr id="5128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338513" y="2852738"/>
            <a:ext cx="3241675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5129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3338513" y="3500438"/>
            <a:ext cx="2390775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5130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338513" y="5300663"/>
            <a:ext cx="2489200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5131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3338513" y="5938838"/>
            <a:ext cx="2489200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5132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556000" y="2852738"/>
            <a:ext cx="358775" cy="6477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894138" y="3500438"/>
            <a:ext cx="1651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4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4059238" y="3500438"/>
            <a:ext cx="792162" cy="18002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5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5100638" y="5300663"/>
            <a:ext cx="471487" cy="6508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6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4851400" y="5300663"/>
            <a:ext cx="249238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7" name="Прямая соединительная линия 18"/>
          <p:cNvCxnSpPr>
            <a:cxnSpLocks noChangeShapeType="1"/>
          </p:cNvCxnSpPr>
          <p:nvPr/>
        </p:nvCxnSpPr>
        <p:spPr bwMode="auto">
          <a:xfrm flipV="1">
            <a:off x="3482975" y="3500438"/>
            <a:ext cx="973138" cy="24384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8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4456113" y="3500438"/>
            <a:ext cx="28098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9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4737100" y="2852738"/>
            <a:ext cx="363538" cy="6477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0" name="Прямая со стрелкой 24"/>
          <p:cNvCxnSpPr>
            <a:cxnSpLocks noChangeShapeType="1"/>
          </p:cNvCxnSpPr>
          <p:nvPr/>
        </p:nvCxnSpPr>
        <p:spPr bwMode="auto">
          <a:xfrm flipH="1">
            <a:off x="4516438" y="3886200"/>
            <a:ext cx="866775" cy="514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41" name="Прямоугольник 29"/>
          <p:cNvSpPr>
            <a:spLocks noChangeArrowheads="1"/>
          </p:cNvSpPr>
          <p:nvPr/>
        </p:nvSpPr>
        <p:spPr bwMode="auto">
          <a:xfrm>
            <a:off x="5729288" y="2932113"/>
            <a:ext cx="3235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/>
              <a:t>PaP-нитка </a:t>
            </a:r>
            <a:r>
              <a:rPr lang="en-US" sz="2000" dirty="0"/>
              <a:t>- </a:t>
            </a:r>
            <a:r>
              <a:rPr lang="uk-UA" sz="1800" dirty="0"/>
              <a:t>попередньо побудована </a:t>
            </a:r>
            <a:r>
              <a:rPr lang="uk-UA" sz="1800" dirty="0" err="1"/>
              <a:t>стандарта</a:t>
            </a:r>
            <a:r>
              <a:rPr lang="uk-UA" sz="1800" dirty="0"/>
              <a:t> нитка</a:t>
            </a:r>
            <a:r>
              <a:rPr lang="en-US" sz="1800" dirty="0"/>
              <a:t> </a:t>
            </a:r>
            <a:r>
              <a:rPr lang="uk-UA" sz="1800" dirty="0"/>
              <a:t>на залізничному коридорі.</a:t>
            </a:r>
            <a:endParaRPr lang="ru-RU" sz="1800" dirty="0"/>
          </a:p>
        </p:txBody>
      </p:sp>
      <p:sp>
        <p:nvSpPr>
          <p:cNvPr id="5142" name="TextBox 7167"/>
          <p:cNvSpPr txBox="1">
            <a:spLocks noChangeArrowheads="1"/>
          </p:cNvSpPr>
          <p:nvPr/>
        </p:nvSpPr>
        <p:spPr bwMode="auto">
          <a:xfrm>
            <a:off x="3105150" y="2714625"/>
            <a:ext cx="32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Arial" charset="0"/>
                <a:cs typeface="Arial" charset="0"/>
              </a:rPr>
              <a:t>А</a:t>
            </a:r>
            <a:endParaRPr lang="ru-RU" sz="1600">
              <a:latin typeface="Arial" charset="0"/>
              <a:cs typeface="Arial" charset="0"/>
            </a:endParaRPr>
          </a:p>
        </p:txBody>
      </p:sp>
      <p:sp>
        <p:nvSpPr>
          <p:cNvPr id="5143" name="TextBox 52"/>
          <p:cNvSpPr txBox="1">
            <a:spLocks noChangeArrowheads="1"/>
          </p:cNvSpPr>
          <p:nvPr/>
        </p:nvSpPr>
        <p:spPr bwMode="auto">
          <a:xfrm>
            <a:off x="3105150" y="3332163"/>
            <a:ext cx="32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B</a:t>
            </a:r>
            <a:endParaRPr lang="ru-RU" sz="1600">
              <a:latin typeface="Arial" charset="0"/>
              <a:cs typeface="Arial" charset="0"/>
            </a:endParaRPr>
          </a:p>
        </p:txBody>
      </p:sp>
      <p:sp>
        <p:nvSpPr>
          <p:cNvPr id="5144" name="TextBox 53"/>
          <p:cNvSpPr txBox="1">
            <a:spLocks noChangeArrowheads="1"/>
          </p:cNvSpPr>
          <p:nvPr/>
        </p:nvSpPr>
        <p:spPr bwMode="auto">
          <a:xfrm>
            <a:off x="3089275" y="5132388"/>
            <a:ext cx="33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</a:t>
            </a:r>
            <a:endParaRPr lang="ru-RU" sz="1600">
              <a:latin typeface="Arial" charset="0"/>
              <a:cs typeface="Arial" charset="0"/>
            </a:endParaRPr>
          </a:p>
        </p:txBody>
      </p:sp>
      <p:sp>
        <p:nvSpPr>
          <p:cNvPr id="5145" name="TextBox 54"/>
          <p:cNvSpPr txBox="1">
            <a:spLocks noChangeArrowheads="1"/>
          </p:cNvSpPr>
          <p:nvPr/>
        </p:nvSpPr>
        <p:spPr bwMode="auto">
          <a:xfrm>
            <a:off x="3082925" y="5770563"/>
            <a:ext cx="331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D</a:t>
            </a:r>
            <a:endParaRPr lang="ru-RU" sz="1600">
              <a:latin typeface="Arial" charset="0"/>
              <a:cs typeface="Arial" charset="0"/>
            </a:endParaRPr>
          </a:p>
        </p:txBody>
      </p:sp>
      <p:sp>
        <p:nvSpPr>
          <p:cNvPr id="5146" name="Прямоугольник 2"/>
          <p:cNvSpPr>
            <a:spLocks noChangeArrowheads="1"/>
          </p:cNvSpPr>
          <p:nvPr/>
        </p:nvSpPr>
        <p:spPr bwMode="auto">
          <a:xfrm>
            <a:off x="5800725" y="4005263"/>
            <a:ext cx="3197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Fix PaP</a:t>
            </a:r>
            <a:r>
              <a:rPr lang="en-US" sz="2000"/>
              <a:t> – </a:t>
            </a:r>
            <a:r>
              <a:rPr lang="uk-UA" sz="1800"/>
              <a:t>фіксований в замовленні час відправлення, прибуття, перетин кордону;</a:t>
            </a:r>
            <a:endParaRPr lang="ru-RU" sz="1800"/>
          </a:p>
        </p:txBody>
      </p:sp>
      <p:sp>
        <p:nvSpPr>
          <p:cNvPr id="5147" name="Прямоугольник 3"/>
          <p:cNvSpPr>
            <a:spLocks noChangeArrowheads="1"/>
          </p:cNvSpPr>
          <p:nvPr/>
        </p:nvSpPr>
        <p:spPr bwMode="auto">
          <a:xfrm>
            <a:off x="5827713" y="4908550"/>
            <a:ext cx="31797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Flex PaP</a:t>
            </a:r>
            <a:r>
              <a:rPr lang="en-US" sz="2000"/>
              <a:t> –</a:t>
            </a:r>
            <a:r>
              <a:rPr lang="uk-UA" sz="2000"/>
              <a:t> </a:t>
            </a:r>
            <a:r>
              <a:rPr lang="uk-UA" sz="1800"/>
              <a:t>часовий коридор в замовленні на час відправлення, прибуття, перетин кордону.</a:t>
            </a:r>
            <a:r>
              <a:rPr lang="en-US" sz="1800"/>
              <a:t> </a:t>
            </a:r>
            <a:endParaRPr lang="ru-RU" sz="1800"/>
          </a:p>
        </p:txBody>
      </p:sp>
      <p:sp>
        <p:nvSpPr>
          <p:cNvPr id="5148" name="Левая фигурная скобка 7"/>
          <p:cNvSpPr>
            <a:spLocks/>
          </p:cNvSpPr>
          <p:nvPr/>
        </p:nvSpPr>
        <p:spPr bwMode="auto">
          <a:xfrm>
            <a:off x="5611813" y="4117975"/>
            <a:ext cx="257175" cy="1960563"/>
          </a:xfrm>
          <a:prstGeom prst="leftBrace">
            <a:avLst>
              <a:gd name="adj1" fmla="val 8329"/>
              <a:gd name="adj2" fmla="val 2356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5149" name="TextBox 8"/>
          <p:cNvSpPr txBox="1">
            <a:spLocks noChangeArrowheads="1"/>
          </p:cNvSpPr>
          <p:nvPr/>
        </p:nvSpPr>
        <p:spPr bwMode="auto">
          <a:xfrm>
            <a:off x="5335588" y="432911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2</a:t>
            </a:r>
            <a:endParaRPr lang="ru-RU" sz="2400"/>
          </a:p>
        </p:txBody>
      </p:sp>
      <p:sp>
        <p:nvSpPr>
          <p:cNvPr id="5150" name="TextBox 33"/>
          <p:cNvSpPr txBox="1">
            <a:spLocks noChangeArrowheads="1"/>
          </p:cNvSpPr>
          <p:nvPr/>
        </p:nvSpPr>
        <p:spPr bwMode="auto">
          <a:xfrm>
            <a:off x="5360988" y="293687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1</a:t>
            </a:r>
            <a:endParaRPr lang="ru-RU" sz="2400"/>
          </a:p>
        </p:txBody>
      </p:sp>
      <p:sp>
        <p:nvSpPr>
          <p:cNvPr id="5151" name="Левая фигурная скобка 36"/>
          <p:cNvSpPr>
            <a:spLocks/>
          </p:cNvSpPr>
          <p:nvPr/>
        </p:nvSpPr>
        <p:spPr bwMode="auto">
          <a:xfrm>
            <a:off x="5611813" y="2992438"/>
            <a:ext cx="257175" cy="842962"/>
          </a:xfrm>
          <a:prstGeom prst="leftBrace">
            <a:avLst>
              <a:gd name="adj1" fmla="val 8316"/>
              <a:gd name="adj2" fmla="val 2356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cxnSp>
        <p:nvCxnSpPr>
          <p:cNvPr id="5152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5383213" y="3025775"/>
            <a:ext cx="0" cy="1739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26988" y="6696075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26988" y="669607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-63500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Етапи процедури замовлення нитки графіка в межах залізничного коридору </a:t>
            </a:r>
            <a:r>
              <a:rPr lang="en-US" sz="2400" b="1" dirty="0">
                <a:solidFill>
                  <a:schemeClr val="bg1"/>
                </a:solidFill>
              </a:rPr>
              <a:t>TEN-T</a:t>
            </a:r>
            <a:r>
              <a:rPr lang="uk-UA" sz="2400" b="1" dirty="0">
                <a:solidFill>
                  <a:schemeClr val="bg1"/>
                </a:solidFill>
              </a:rPr>
              <a:t> за принципом </a:t>
            </a:r>
            <a:r>
              <a:rPr lang="en-US" sz="2400" b="1" dirty="0" err="1">
                <a:solidFill>
                  <a:schemeClr val="bg1"/>
                </a:solidFill>
              </a:rPr>
              <a:t>OneStopShop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173" name="Group 43"/>
          <p:cNvGrpSpPr>
            <a:grpSpLocks/>
          </p:cNvGrpSpPr>
          <p:nvPr/>
        </p:nvGrpSpPr>
        <p:grpSpPr bwMode="auto">
          <a:xfrm>
            <a:off x="107950" y="1268413"/>
            <a:ext cx="8856663" cy="4464050"/>
            <a:chOff x="226" y="482"/>
            <a:chExt cx="5313" cy="2479"/>
          </a:xfrm>
        </p:grpSpPr>
        <p:pic>
          <p:nvPicPr>
            <p:cNvPr id="7175" name="Picture 11" descr="Графік процесу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935"/>
              <a:ext cx="5290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3" descr="Графік процесу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935"/>
              <a:ext cx="5290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3016" y="1207"/>
              <a:ext cx="56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</a:rPr>
                <a:t>Розробка</a:t>
              </a:r>
              <a:r>
                <a:rPr lang="ru-RU" sz="1200" b="1">
                  <a:solidFill>
                    <a:schemeClr val="bg1"/>
                  </a:solidFill>
                </a:rPr>
                <a:t> </a:t>
              </a:r>
              <a:r>
                <a:rPr lang="uk-UA" sz="1200" b="1">
                  <a:solidFill>
                    <a:schemeClr val="bg1"/>
                  </a:solidFill>
                </a:rPr>
                <a:t>нитки</a:t>
              </a:r>
              <a:r>
                <a:rPr lang="ru-RU" sz="14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1262" y="1195"/>
              <a:ext cx="68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000" b="1">
                  <a:solidFill>
                    <a:schemeClr val="bg1"/>
                  </a:solidFill>
                </a:rPr>
                <a:t>Підготовка РаР </a:t>
              </a:r>
            </a:p>
            <a:p>
              <a:r>
                <a:rPr lang="uk-UA" sz="1000" b="1">
                  <a:solidFill>
                    <a:schemeClr val="bg1"/>
                  </a:solidFill>
                </a:rPr>
                <a:t>/ створення каталогу</a:t>
              </a:r>
              <a:endParaRPr lang="ru-RU" sz="1000" b="1">
                <a:solidFill>
                  <a:schemeClr val="bg1"/>
                </a:solidFill>
              </a:endParaRPr>
            </a:p>
          </p:txBody>
        </p:sp>
        <p:sp>
          <p:nvSpPr>
            <p:cNvPr id="7179" name="Text Box 16"/>
            <p:cNvSpPr txBox="1">
              <a:spLocks noChangeArrowheads="1"/>
            </p:cNvSpPr>
            <p:nvPr/>
          </p:nvSpPr>
          <p:spPr bwMode="auto">
            <a:xfrm>
              <a:off x="2109" y="1207"/>
              <a:ext cx="56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</a:rPr>
                <a:t>Фаза запитів РаР</a:t>
              </a:r>
              <a:endParaRPr lang="ru-RU" sz="1200" b="1">
                <a:solidFill>
                  <a:schemeClr val="bg1"/>
                </a:solidFill>
              </a:endParaRPr>
            </a:p>
          </p:txBody>
        </p:sp>
        <p:sp>
          <p:nvSpPr>
            <p:cNvPr id="7180" name="Text Box 17"/>
            <p:cNvSpPr txBox="1">
              <a:spLocks noChangeArrowheads="1"/>
            </p:cNvSpPr>
            <p:nvPr/>
          </p:nvSpPr>
          <p:spPr bwMode="auto">
            <a:xfrm>
              <a:off x="2055" y="709"/>
              <a:ext cx="68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Виправлення помилок</a:t>
              </a:r>
              <a:r>
                <a:rPr lang="uk-UA" sz="1200"/>
                <a:t> </a:t>
              </a:r>
            </a:p>
          </p:txBody>
        </p:sp>
        <p:sp>
          <p:nvSpPr>
            <p:cNvPr id="7181" name="Line 18"/>
            <p:cNvSpPr>
              <a:spLocks noChangeShapeType="1"/>
            </p:cNvSpPr>
            <p:nvPr/>
          </p:nvSpPr>
          <p:spPr bwMode="auto">
            <a:xfrm flipH="1">
              <a:off x="1973" y="845"/>
              <a:ext cx="91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>
              <a:off x="2064" y="845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2880" y="709"/>
              <a:ext cx="68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Попереднє бронювання</a:t>
              </a:r>
              <a:r>
                <a:rPr lang="uk-UA" sz="1200"/>
                <a:t> </a:t>
              </a:r>
            </a:p>
          </p:txBody>
        </p:sp>
        <p:sp>
          <p:nvSpPr>
            <p:cNvPr id="7184" name="Line 21"/>
            <p:cNvSpPr>
              <a:spLocks noChangeShapeType="1"/>
            </p:cNvSpPr>
            <p:nvPr/>
          </p:nvSpPr>
          <p:spPr bwMode="auto">
            <a:xfrm flipH="1">
              <a:off x="2880" y="84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22"/>
            <p:cNvSpPr>
              <a:spLocks noChangeShapeType="1"/>
            </p:cNvSpPr>
            <p:nvPr/>
          </p:nvSpPr>
          <p:spPr bwMode="auto">
            <a:xfrm flipH="1">
              <a:off x="2789" y="845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Text Box 23"/>
            <p:cNvSpPr txBox="1">
              <a:spLocks noChangeArrowheads="1"/>
            </p:cNvSpPr>
            <p:nvPr/>
          </p:nvSpPr>
          <p:spPr bwMode="auto">
            <a:xfrm>
              <a:off x="3742" y="482"/>
              <a:ext cx="7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Спостереження</a:t>
              </a:r>
              <a:r>
                <a:rPr lang="uk-UA" sz="1200"/>
                <a:t> </a:t>
              </a:r>
            </a:p>
          </p:txBody>
        </p:sp>
        <p:sp>
          <p:nvSpPr>
            <p:cNvPr id="7187" name="Freeform 24"/>
            <p:cNvSpPr>
              <a:spLocks/>
            </p:cNvSpPr>
            <p:nvPr/>
          </p:nvSpPr>
          <p:spPr bwMode="auto">
            <a:xfrm>
              <a:off x="3651" y="608"/>
              <a:ext cx="138" cy="554"/>
            </a:xfrm>
            <a:custGeom>
              <a:avLst/>
              <a:gdLst>
                <a:gd name="T0" fmla="*/ 0 w 138"/>
                <a:gd name="T1" fmla="*/ 554 h 554"/>
                <a:gd name="T2" fmla="*/ 138 w 138"/>
                <a:gd name="T3" fmla="*/ 0 h 5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" h="554">
                  <a:moveTo>
                    <a:pt x="0" y="554"/>
                  </a:moveTo>
                  <a:lnTo>
                    <a:pt x="13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Text Box 25"/>
            <p:cNvSpPr txBox="1">
              <a:spLocks noChangeArrowheads="1"/>
            </p:cNvSpPr>
            <p:nvPr/>
          </p:nvSpPr>
          <p:spPr bwMode="auto">
            <a:xfrm>
              <a:off x="4230" y="811"/>
              <a:ext cx="7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Приймання</a:t>
              </a:r>
              <a:endParaRPr lang="uk-UA" sz="1200"/>
            </a:p>
          </p:txBody>
        </p:sp>
        <p:sp>
          <p:nvSpPr>
            <p:cNvPr id="7189" name="Text Box 26"/>
            <p:cNvSpPr txBox="1">
              <a:spLocks noChangeArrowheads="1"/>
            </p:cNvSpPr>
            <p:nvPr/>
          </p:nvSpPr>
          <p:spPr bwMode="auto">
            <a:xfrm>
              <a:off x="4053" y="608"/>
              <a:ext cx="77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Подальша обробка</a:t>
              </a:r>
              <a:r>
                <a:rPr lang="uk-UA" sz="1200"/>
                <a:t> </a:t>
              </a:r>
            </a:p>
          </p:txBody>
        </p:sp>
        <p:sp>
          <p:nvSpPr>
            <p:cNvPr id="7190" name="Line 27"/>
            <p:cNvSpPr>
              <a:spLocks noChangeShapeType="1"/>
            </p:cNvSpPr>
            <p:nvPr/>
          </p:nvSpPr>
          <p:spPr bwMode="auto">
            <a:xfrm flipV="1">
              <a:off x="4105" y="935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28"/>
            <p:cNvSpPr>
              <a:spLocks noChangeShapeType="1"/>
            </p:cNvSpPr>
            <p:nvPr/>
          </p:nvSpPr>
          <p:spPr bwMode="auto">
            <a:xfrm>
              <a:off x="4241" y="93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29"/>
            <p:cNvSpPr>
              <a:spLocks/>
            </p:cNvSpPr>
            <p:nvPr/>
          </p:nvSpPr>
          <p:spPr bwMode="auto">
            <a:xfrm>
              <a:off x="3923" y="723"/>
              <a:ext cx="128" cy="439"/>
            </a:xfrm>
            <a:custGeom>
              <a:avLst/>
              <a:gdLst>
                <a:gd name="T0" fmla="*/ 0 w 128"/>
                <a:gd name="T1" fmla="*/ 439 h 439"/>
                <a:gd name="T2" fmla="*/ 128 w 128"/>
                <a:gd name="T3" fmla="*/ 0 h 4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439">
                  <a:moveTo>
                    <a:pt x="0" y="439"/>
                  </a:move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30"/>
            <p:cNvSpPr>
              <a:spLocks noChangeShapeType="1"/>
            </p:cNvSpPr>
            <p:nvPr/>
          </p:nvSpPr>
          <p:spPr bwMode="auto">
            <a:xfrm>
              <a:off x="4050" y="724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31"/>
            <p:cNvSpPr>
              <a:spLocks noChangeShapeType="1"/>
            </p:cNvSpPr>
            <p:nvPr/>
          </p:nvSpPr>
          <p:spPr bwMode="auto">
            <a:xfrm>
              <a:off x="3787" y="61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Text Box 32"/>
            <p:cNvSpPr txBox="1">
              <a:spLocks noChangeArrowheads="1"/>
            </p:cNvSpPr>
            <p:nvPr/>
          </p:nvSpPr>
          <p:spPr bwMode="auto">
            <a:xfrm>
              <a:off x="3013" y="2259"/>
              <a:ext cx="77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/>
                <a:t>Створення РаР каталогу</a:t>
              </a:r>
              <a:r>
                <a:rPr lang="uk-UA" sz="1200"/>
                <a:t> </a:t>
              </a:r>
            </a:p>
          </p:txBody>
        </p:sp>
        <p:sp>
          <p:nvSpPr>
            <p:cNvPr id="7196" name="Text Box 33"/>
            <p:cNvSpPr txBox="1">
              <a:spLocks noChangeArrowheads="1"/>
            </p:cNvSpPr>
            <p:nvPr/>
          </p:nvSpPr>
          <p:spPr bwMode="auto">
            <a:xfrm>
              <a:off x="3152" y="1815"/>
              <a:ext cx="81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</a:rPr>
                <a:t>Фаза запитів РаР</a:t>
              </a:r>
            </a:p>
          </p:txBody>
        </p:sp>
        <p:sp>
          <p:nvSpPr>
            <p:cNvPr id="7197" name="Line 34"/>
            <p:cNvSpPr>
              <a:spLocks noChangeShapeType="1"/>
            </p:cNvSpPr>
            <p:nvPr/>
          </p:nvSpPr>
          <p:spPr bwMode="auto">
            <a:xfrm>
              <a:off x="2925" y="2205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35"/>
            <p:cNvSpPr>
              <a:spLocks noChangeShapeType="1"/>
            </p:cNvSpPr>
            <p:nvPr/>
          </p:nvSpPr>
          <p:spPr bwMode="auto">
            <a:xfrm>
              <a:off x="3016" y="2387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Text Box 36"/>
            <p:cNvSpPr txBox="1">
              <a:spLocks noChangeArrowheads="1"/>
            </p:cNvSpPr>
            <p:nvPr/>
          </p:nvSpPr>
          <p:spPr bwMode="auto">
            <a:xfrm>
              <a:off x="3067" y="1997"/>
              <a:ext cx="172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000" b="1">
                  <a:solidFill>
                    <a:schemeClr val="bg1"/>
                  </a:solidFill>
                </a:rPr>
                <a:t>Попереднє замовлення/розробка нитки / Спостереження/Обробка/Приймання</a:t>
              </a:r>
            </a:p>
          </p:txBody>
        </p:sp>
        <p:sp>
          <p:nvSpPr>
            <p:cNvPr id="7200" name="Text Box 37"/>
            <p:cNvSpPr txBox="1">
              <a:spLocks noChangeArrowheads="1"/>
            </p:cNvSpPr>
            <p:nvPr/>
          </p:nvSpPr>
          <p:spPr bwMode="auto">
            <a:xfrm>
              <a:off x="3923" y="2568"/>
              <a:ext cx="45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1000" b="1">
                  <a:solidFill>
                    <a:schemeClr val="bg1"/>
                  </a:solidFill>
                </a:rPr>
                <a:t>створення каталогу</a:t>
              </a:r>
              <a:endParaRPr lang="ru-RU" sz="1000" b="1">
                <a:solidFill>
                  <a:schemeClr val="bg1"/>
                </a:solidFill>
              </a:endParaRPr>
            </a:p>
          </p:txBody>
        </p:sp>
        <p:sp>
          <p:nvSpPr>
            <p:cNvPr id="7201" name="Text Box 38"/>
            <p:cNvSpPr txBox="1">
              <a:spLocks noChangeArrowheads="1"/>
            </p:cNvSpPr>
            <p:nvPr/>
          </p:nvSpPr>
          <p:spPr bwMode="auto">
            <a:xfrm>
              <a:off x="4422" y="2614"/>
              <a:ext cx="108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r>
                <a:rPr lang="uk-UA" sz="800" b="1">
                  <a:solidFill>
                    <a:schemeClr val="bg1"/>
                  </a:solidFill>
                </a:rPr>
                <a:t>Попереднє замовлення/розробка / Спостереження / Обробка/ Приймання</a:t>
              </a:r>
            </a:p>
          </p:txBody>
        </p:sp>
        <p:sp>
          <p:nvSpPr>
            <p:cNvPr id="7202" name="Rectangle 39"/>
            <p:cNvSpPr>
              <a:spLocks noChangeArrowheads="1"/>
            </p:cNvSpPr>
            <p:nvPr/>
          </p:nvSpPr>
          <p:spPr bwMode="auto">
            <a:xfrm>
              <a:off x="4468" y="2437"/>
              <a:ext cx="8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 sz="1200" b="1">
                  <a:solidFill>
                    <a:schemeClr val="bg1"/>
                  </a:solidFill>
                </a:rPr>
                <a:t>Фаза запитів РаР</a:t>
              </a:r>
              <a:endParaRPr lang="ru-RU" sz="1200" b="1">
                <a:solidFill>
                  <a:schemeClr val="bg1"/>
                </a:solidFill>
              </a:endParaRPr>
            </a:p>
          </p:txBody>
        </p:sp>
        <p:sp>
          <p:nvSpPr>
            <p:cNvPr id="7203" name="Text Box 40"/>
            <p:cNvSpPr txBox="1">
              <a:spLocks noChangeArrowheads="1"/>
            </p:cNvSpPr>
            <p:nvPr/>
          </p:nvSpPr>
          <p:spPr bwMode="auto">
            <a:xfrm>
              <a:off x="226" y="1797"/>
              <a:ext cx="952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/>
                <a:t>Пізнє замовлення</a:t>
              </a:r>
              <a:endParaRPr lang="ru-RU" sz="2000"/>
            </a:p>
          </p:txBody>
        </p:sp>
        <p:sp>
          <p:nvSpPr>
            <p:cNvPr id="7204" name="Text Box 41"/>
            <p:cNvSpPr txBox="1">
              <a:spLocks noChangeArrowheads="1"/>
            </p:cNvSpPr>
            <p:nvPr/>
          </p:nvSpPr>
          <p:spPr bwMode="auto">
            <a:xfrm>
              <a:off x="235" y="2411"/>
              <a:ext cx="952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Ad-hoc </a:t>
              </a:r>
              <a:r>
                <a:rPr lang="uk-UA" sz="2000"/>
                <a:t>замовлення</a:t>
              </a:r>
              <a:endParaRPr lang="ru-RU" sz="2000"/>
            </a:p>
          </p:txBody>
        </p:sp>
        <p:sp>
          <p:nvSpPr>
            <p:cNvPr id="7205" name="Text Box 42"/>
            <p:cNvSpPr txBox="1">
              <a:spLocks noChangeArrowheads="1"/>
            </p:cNvSpPr>
            <p:nvPr/>
          </p:nvSpPr>
          <p:spPr bwMode="auto">
            <a:xfrm>
              <a:off x="264" y="1162"/>
              <a:ext cx="862" cy="3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/>
                <a:t>Річне</a:t>
              </a:r>
              <a:r>
                <a:rPr lang="en-US" sz="2000"/>
                <a:t> </a:t>
              </a:r>
              <a:r>
                <a:rPr lang="uk-UA" sz="2000"/>
                <a:t>замовлення</a:t>
              </a:r>
              <a:endParaRPr lang="ru-RU" sz="2000"/>
            </a:p>
          </p:txBody>
        </p:sp>
      </p:grp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211138" y="5949950"/>
            <a:ext cx="6686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International Timetabling Process (TTR)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84188" y="-20638"/>
            <a:ext cx="8675687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</a:rPr>
              <a:t>Вимоги Порядку доступу до залізничної інфраструктури</a:t>
            </a:r>
            <a:endParaRPr lang="ru-RU" sz="2000" b="1">
              <a:solidFill>
                <a:schemeClr val="bg1"/>
              </a:solidFill>
            </a:endParaRPr>
          </a:p>
          <a:p>
            <a:r>
              <a:rPr lang="uk-UA" sz="2000" b="1">
                <a:solidFill>
                  <a:schemeClr val="bg1"/>
                </a:solidFill>
              </a:rPr>
              <a:t>до автоматизації управління пропускною спроможністю мережі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197" name="Rectangle 25"/>
          <p:cNvSpPr>
            <a:spLocks noChangeArrowheads="1"/>
          </p:cNvSpPr>
          <p:nvPr/>
        </p:nvSpPr>
        <p:spPr bwMode="auto">
          <a:xfrm>
            <a:off x="117475" y="1239043"/>
            <a:ext cx="2817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1800" b="1" dirty="0"/>
              <a:t>Розробка і публікація Порядку доступу до стратегічної залізничної інфраструктури</a:t>
            </a:r>
          </a:p>
          <a:p>
            <a:r>
              <a:rPr lang="en-US" sz="1800" b="1" dirty="0"/>
              <a:t>Network Statement</a:t>
            </a:r>
            <a:r>
              <a:rPr lang="uk-UA" sz="1800" b="1" dirty="0"/>
              <a:t> 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65700"/>
            <a:ext cx="2600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Line 23"/>
          <p:cNvSpPr>
            <a:spLocks noChangeShapeType="1"/>
          </p:cNvSpPr>
          <p:nvPr/>
        </p:nvSpPr>
        <p:spPr bwMode="auto">
          <a:xfrm>
            <a:off x="2711450" y="3328988"/>
            <a:ext cx="120015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3978275" y="1274763"/>
            <a:ext cx="5129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</a:t>
            </a:r>
            <a:r>
              <a:rPr lang="uk-UA" sz="2000" b="1"/>
              <a:t>Train Information System (TIS)</a:t>
            </a:r>
            <a:r>
              <a:rPr lang="ru-RU" sz="2000" b="1"/>
              <a:t> </a:t>
            </a:r>
            <a:r>
              <a:rPr lang="ru-RU" sz="1400"/>
              <a:t>відстеження руху міжнародних пасажирських або вантажних поїздів у режимі реального часу.</a:t>
            </a:r>
          </a:p>
        </p:txBody>
      </p:sp>
      <p:sp>
        <p:nvSpPr>
          <p:cNvPr id="8201" name="Rectangle 24"/>
          <p:cNvSpPr>
            <a:spLocks noChangeArrowheads="1"/>
          </p:cNvSpPr>
          <p:nvPr/>
        </p:nvSpPr>
        <p:spPr bwMode="auto">
          <a:xfrm>
            <a:off x="3995738" y="2546350"/>
            <a:ext cx="51308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 Customer Information Platform (CIP)</a:t>
            </a:r>
            <a:r>
              <a:rPr lang="uk-UA" sz="2000" b="1" dirty="0"/>
              <a:t> </a:t>
            </a:r>
            <a:r>
              <a:rPr lang="uk-UA" sz="1400" dirty="0"/>
              <a:t>вся інформація щодо коридорів - </a:t>
            </a:r>
            <a:r>
              <a:rPr lang="en-US" sz="1400" dirty="0"/>
              <a:t>Corridor Information Documents (CIDs), Capacity Offer and Temporary Capacity Restrictions (TCRs),</a:t>
            </a:r>
            <a:r>
              <a:rPr lang="en-US" sz="1400" b="1" dirty="0"/>
              <a:t> </a:t>
            </a:r>
            <a:r>
              <a:rPr lang="en-US" sz="1400" dirty="0"/>
              <a:t>Interactive Map</a:t>
            </a:r>
            <a:r>
              <a:rPr lang="uk-UA" sz="1400" dirty="0"/>
              <a:t>.</a:t>
            </a:r>
          </a:p>
        </p:txBody>
      </p:sp>
      <p:sp>
        <p:nvSpPr>
          <p:cNvPr id="8202" name="Прямоугольник 23"/>
          <p:cNvSpPr>
            <a:spLocks noChangeArrowheads="1"/>
          </p:cNvSpPr>
          <p:nvPr/>
        </p:nvSpPr>
        <p:spPr bwMode="auto">
          <a:xfrm>
            <a:off x="3995738" y="703263"/>
            <a:ext cx="5130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The Path Coordination System</a:t>
            </a:r>
            <a:r>
              <a:rPr lang="ru-RU" sz="2000" b="1"/>
              <a:t> (</a:t>
            </a:r>
            <a:r>
              <a:rPr lang="uk-UA" sz="2000" b="1"/>
              <a:t>PCS</a:t>
            </a:r>
            <a:r>
              <a:rPr lang="ru-RU" sz="2000" b="1"/>
              <a:t>) </a:t>
            </a:r>
            <a:r>
              <a:rPr lang="ru-RU" sz="1400"/>
              <a:t>замовлення і обробка РаР-ниток у коридорах </a:t>
            </a:r>
            <a:r>
              <a:rPr lang="en-US" sz="1400"/>
              <a:t>RFC</a:t>
            </a:r>
            <a:r>
              <a:rPr lang="ru-RU" sz="1400"/>
              <a:t>.</a:t>
            </a:r>
          </a:p>
        </p:txBody>
      </p:sp>
      <p:sp>
        <p:nvSpPr>
          <p:cNvPr id="8203" name="Прямоугольник 24"/>
          <p:cNvSpPr>
            <a:spLocks noChangeArrowheads="1"/>
          </p:cNvSpPr>
          <p:nvPr/>
        </p:nvSpPr>
        <p:spPr bwMode="auto">
          <a:xfrm>
            <a:off x="4000500" y="1978025"/>
            <a:ext cx="5130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The Charging Information System (CIS)</a:t>
            </a:r>
            <a:r>
              <a:rPr lang="en-US" sz="2000" dirty="0"/>
              <a:t> </a:t>
            </a:r>
            <a:endParaRPr lang="en-US" sz="1400" dirty="0"/>
          </a:p>
          <a:p>
            <a:r>
              <a:rPr lang="uk-UA" sz="1400" dirty="0" smtClean="0"/>
              <a:t>встановлення </a:t>
            </a:r>
            <a:r>
              <a:rPr lang="uk-UA" sz="1400" dirty="0"/>
              <a:t>плати за використання </a:t>
            </a:r>
            <a:r>
              <a:rPr lang="uk-UA" sz="1400" dirty="0" err="1"/>
              <a:t>РаР-ниток</a:t>
            </a:r>
            <a:r>
              <a:rPr lang="ru-RU" sz="1400" dirty="0"/>
              <a:t>.</a:t>
            </a:r>
          </a:p>
        </p:txBody>
      </p:sp>
      <p:sp>
        <p:nvSpPr>
          <p:cNvPr id="8204" name="Rectangle 24"/>
          <p:cNvSpPr>
            <a:spLocks noChangeArrowheads="1"/>
          </p:cNvSpPr>
          <p:nvPr/>
        </p:nvSpPr>
        <p:spPr bwMode="auto">
          <a:xfrm>
            <a:off x="3989388" y="3789040"/>
            <a:ext cx="51292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 </a:t>
            </a:r>
            <a:r>
              <a:rPr lang="en-US" sz="2000" b="1" dirty="0" err="1"/>
              <a:t>Trassenportal</a:t>
            </a:r>
            <a:r>
              <a:rPr lang="en-US" sz="2000" b="1" dirty="0"/>
              <a:t> </a:t>
            </a:r>
            <a:r>
              <a:rPr lang="en-US" sz="2000" b="1" dirty="0" err="1"/>
              <a:t>Netz</a:t>
            </a:r>
            <a:r>
              <a:rPr lang="uk-UA" sz="2000" b="1" dirty="0"/>
              <a:t> </a:t>
            </a:r>
            <a:r>
              <a:rPr lang="en-US" sz="2000" b="1" dirty="0"/>
              <a:t>(TPN)</a:t>
            </a:r>
            <a:r>
              <a:rPr lang="uk-UA" sz="2000" b="1" dirty="0"/>
              <a:t> </a:t>
            </a:r>
            <a:r>
              <a:rPr lang="uk-UA" sz="1400" dirty="0"/>
              <a:t>система замовлення ниток графіка</a:t>
            </a:r>
            <a:r>
              <a:rPr lang="en-US" sz="1400" dirty="0"/>
              <a:t> </a:t>
            </a:r>
            <a:r>
              <a:rPr lang="uk-UA" sz="1400" dirty="0"/>
              <a:t>в межах національної мережі </a:t>
            </a:r>
            <a:r>
              <a:rPr lang="en-US" sz="1400" dirty="0"/>
              <a:t>DB </a:t>
            </a:r>
            <a:r>
              <a:rPr lang="en-US" sz="1400" dirty="0" err="1"/>
              <a:t>Netz</a:t>
            </a:r>
            <a:r>
              <a:rPr lang="en-US" sz="1400" dirty="0"/>
              <a:t> AG</a:t>
            </a:r>
            <a:r>
              <a:rPr lang="uk-UA" sz="1400" dirty="0"/>
              <a:t>.</a:t>
            </a:r>
          </a:p>
        </p:txBody>
      </p:sp>
      <p:sp>
        <p:nvSpPr>
          <p:cNvPr id="8205" name="Rectangle 24"/>
          <p:cNvSpPr>
            <a:spLocks noChangeArrowheads="1"/>
          </p:cNvSpPr>
          <p:nvPr/>
        </p:nvSpPr>
        <p:spPr bwMode="auto">
          <a:xfrm>
            <a:off x="3998913" y="4325218"/>
            <a:ext cx="5130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 </a:t>
            </a:r>
            <a:r>
              <a:rPr lang="uk-UA" sz="2000" b="1" dirty="0" err="1"/>
              <a:t>Trassenfinder</a:t>
            </a:r>
            <a:r>
              <a:rPr lang="en-US" sz="2000" b="1" dirty="0"/>
              <a:t> </a:t>
            </a:r>
            <a:r>
              <a:rPr lang="uk-UA" sz="2000" b="1" dirty="0"/>
              <a:t> </a:t>
            </a:r>
            <a:r>
              <a:rPr lang="uk-UA" sz="1400" dirty="0"/>
              <a:t>система пошуку маршрутів та тарифікації доступу в межах національної мережі </a:t>
            </a:r>
            <a:r>
              <a:rPr lang="en-US" sz="1400" dirty="0"/>
              <a:t>DB </a:t>
            </a:r>
            <a:r>
              <a:rPr lang="en-US" sz="1400" dirty="0" err="1"/>
              <a:t>Netz</a:t>
            </a:r>
            <a:r>
              <a:rPr lang="en-US" sz="1400" dirty="0"/>
              <a:t> AG</a:t>
            </a:r>
            <a:r>
              <a:rPr lang="uk-UA" sz="1400" dirty="0"/>
              <a:t>.</a:t>
            </a:r>
          </a:p>
        </p:txBody>
      </p:sp>
      <p:sp>
        <p:nvSpPr>
          <p:cNvPr id="8206" name="Rectangle 24"/>
          <p:cNvSpPr>
            <a:spLocks noChangeArrowheads="1"/>
          </p:cNvSpPr>
          <p:nvPr/>
        </p:nvSpPr>
        <p:spPr bwMode="auto">
          <a:xfrm>
            <a:off x="4030663" y="4941168"/>
            <a:ext cx="51292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 </a:t>
            </a:r>
            <a:r>
              <a:rPr lang="ru-RU" sz="2000" b="1" dirty="0" err="1"/>
              <a:t>Anlagen</a:t>
            </a:r>
            <a:r>
              <a:rPr lang="ru-RU" sz="2000" b="1" dirty="0"/>
              <a:t> </a:t>
            </a:r>
            <a:r>
              <a:rPr lang="ru-RU" sz="2000" b="1" dirty="0" err="1"/>
              <a:t>Portal</a:t>
            </a:r>
            <a:r>
              <a:rPr lang="ru-RU" sz="2000" b="1" dirty="0"/>
              <a:t> </a:t>
            </a:r>
            <a:r>
              <a:rPr lang="ru-RU" sz="2000" b="1" dirty="0" err="1"/>
              <a:t>Netz</a:t>
            </a:r>
            <a:r>
              <a:rPr lang="ru-RU" sz="2000" b="1" dirty="0"/>
              <a:t> (APN) </a:t>
            </a:r>
          </a:p>
          <a:p>
            <a:r>
              <a:rPr lang="uk-UA" sz="1400" dirty="0" smtClean="0"/>
              <a:t>система замовлення </a:t>
            </a:r>
            <a:r>
              <a:rPr lang="ru-RU" sz="1400" dirty="0" err="1" smtClean="0"/>
              <a:t>сервісних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послуг</a:t>
            </a:r>
            <a:r>
              <a:rPr lang="ru-RU" sz="1400" dirty="0" smtClean="0"/>
              <a:t> </a:t>
            </a:r>
            <a:r>
              <a:rPr lang="uk-UA" sz="1400" dirty="0" smtClean="0"/>
              <a:t>на станціях </a:t>
            </a:r>
            <a:r>
              <a:rPr lang="en-US" sz="1400" dirty="0" smtClean="0"/>
              <a:t>DB </a:t>
            </a:r>
            <a:r>
              <a:rPr lang="en-US" sz="1400" dirty="0" err="1"/>
              <a:t>Netz</a:t>
            </a:r>
            <a:r>
              <a:rPr lang="en-US" sz="1400" dirty="0"/>
              <a:t> AG</a:t>
            </a:r>
            <a:r>
              <a:rPr lang="uk-UA" sz="1400" dirty="0"/>
              <a:t>.</a:t>
            </a:r>
          </a:p>
        </p:txBody>
      </p:sp>
      <p:sp>
        <p:nvSpPr>
          <p:cNvPr id="8207" name="Rectangle 24"/>
          <p:cNvSpPr>
            <a:spLocks noChangeArrowheads="1"/>
          </p:cNvSpPr>
          <p:nvPr/>
        </p:nvSpPr>
        <p:spPr bwMode="auto">
          <a:xfrm>
            <a:off x="4032250" y="5551065"/>
            <a:ext cx="513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 register of infrastructure (ISR) </a:t>
            </a:r>
            <a:r>
              <a:rPr lang="uk-UA" sz="2000" b="1" dirty="0"/>
              <a:t> </a:t>
            </a:r>
          </a:p>
          <a:p>
            <a:r>
              <a:rPr lang="en-US" sz="1400" dirty="0"/>
              <a:t>Interactive map</a:t>
            </a:r>
            <a:r>
              <a:rPr lang="uk-UA" sz="1400" dirty="0"/>
              <a:t>, інформація про інфраструктуру в межах національної мережі </a:t>
            </a:r>
            <a:r>
              <a:rPr lang="en-US" sz="1400" dirty="0"/>
              <a:t>DB</a:t>
            </a:r>
            <a:r>
              <a:rPr lang="uk-UA" sz="1400" dirty="0"/>
              <a:t>.</a:t>
            </a:r>
          </a:p>
        </p:txBody>
      </p:sp>
      <p:cxnSp>
        <p:nvCxnSpPr>
          <p:cNvPr id="8208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911600" y="836613"/>
            <a:ext cx="0" cy="2625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09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3911600" y="3776663"/>
            <a:ext cx="0" cy="2625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2711450" y="1011238"/>
            <a:ext cx="1200150" cy="2058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403648" y="703263"/>
            <a:ext cx="23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800" b="1" dirty="0" smtClean="0"/>
              <a:t>Міжнародний рівень</a:t>
            </a:r>
            <a:endParaRPr lang="uk-UA" sz="1800" b="1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403649" y="6083856"/>
            <a:ext cx="2498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1800" b="1" dirty="0" smtClean="0"/>
              <a:t>Національний рівень</a:t>
            </a:r>
            <a:endParaRPr lang="uk-UA" sz="1800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26988" y="6679141"/>
            <a:ext cx="488632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 err="1"/>
              <a:t>Andrii</a:t>
            </a:r>
            <a:r>
              <a:rPr lang="en-US" sz="800" dirty="0"/>
              <a:t> </a:t>
            </a:r>
            <a:r>
              <a:rPr lang="en-US" sz="800" dirty="0" err="1"/>
              <a:t>Prokhorchenko</a:t>
            </a:r>
            <a:r>
              <a:rPr lang="en-US" sz="800" dirty="0"/>
              <a:t> Dep. «Operational Work Management», Ukrainian State University of Railway Transport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26988" y="669607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-63500"/>
            <a:ext cx="8281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Інформаційне забезпечення для управління пропускною спроможністю інфраструктури на міжнародному рівні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760663"/>
            <a:ext cx="89503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39688" y="817563"/>
            <a:ext cx="9064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 err="1"/>
              <a:t>The</a:t>
            </a:r>
            <a:r>
              <a:rPr lang="uk-UA" sz="2400" b="1" dirty="0"/>
              <a:t> </a:t>
            </a:r>
            <a:r>
              <a:rPr lang="uk-UA" sz="2400" b="1" dirty="0" err="1"/>
              <a:t>Path</a:t>
            </a:r>
            <a:r>
              <a:rPr lang="uk-UA" sz="2400" b="1" dirty="0"/>
              <a:t> </a:t>
            </a:r>
            <a:r>
              <a:rPr lang="uk-UA" sz="2400" b="1" dirty="0" err="1"/>
              <a:t>Coordination</a:t>
            </a:r>
            <a:r>
              <a:rPr lang="uk-UA" sz="2400" b="1" dirty="0"/>
              <a:t> </a:t>
            </a:r>
            <a:r>
              <a:rPr lang="uk-UA" sz="2400" b="1" dirty="0" err="1"/>
              <a:t>System</a:t>
            </a:r>
            <a:r>
              <a:rPr lang="ru-RU" sz="2400" b="1" dirty="0"/>
              <a:t> (</a:t>
            </a:r>
            <a:r>
              <a:rPr lang="uk-UA" sz="2400" b="1" dirty="0"/>
              <a:t>PCS</a:t>
            </a:r>
            <a:r>
              <a:rPr lang="ru-RU" sz="2400" b="1" dirty="0"/>
              <a:t>) </a:t>
            </a:r>
            <a:r>
              <a:rPr lang="ru-RU" sz="2400" dirty="0"/>
              <a:t>- "Система </a:t>
            </a:r>
            <a:r>
              <a:rPr lang="ru-RU" sz="2400" dirty="0" err="1"/>
              <a:t>координація</a:t>
            </a:r>
            <a:r>
              <a:rPr lang="ru-RU" sz="2400" dirty="0"/>
              <a:t> </a:t>
            </a:r>
            <a:r>
              <a:rPr lang="ru-RU" sz="2400" dirty="0" err="1"/>
              <a:t>маршрутів</a:t>
            </a:r>
            <a:r>
              <a:rPr lang="ru-RU" sz="2400" dirty="0"/>
              <a:t>"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Інтернет-додаток</a:t>
            </a:r>
            <a:r>
              <a:rPr lang="ru-RU" sz="2400" dirty="0"/>
              <a:t> для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запитів</a:t>
            </a:r>
            <a:r>
              <a:rPr lang="ru-RU" sz="2400" dirty="0"/>
              <a:t> на нитки,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надається</a:t>
            </a:r>
            <a:r>
              <a:rPr lang="ru-RU" sz="2400" dirty="0"/>
              <a:t> </a:t>
            </a:r>
            <a:r>
              <a:rPr lang="ru-RU" sz="2400" dirty="0" err="1"/>
              <a:t>RailNetEurope</a:t>
            </a:r>
            <a:r>
              <a:rPr lang="ru-RU" sz="2400" dirty="0"/>
              <a:t> (RNE). PCS є </a:t>
            </a:r>
            <a:r>
              <a:rPr lang="ru-RU" sz="2400" dirty="0" err="1"/>
              <a:t>обов'язковим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запитів</a:t>
            </a:r>
            <a:r>
              <a:rPr lang="ru-RU" sz="2400" dirty="0"/>
              <a:t> </a:t>
            </a:r>
            <a:r>
              <a:rPr lang="ru-RU" sz="2400" dirty="0" err="1"/>
              <a:t>PaP</a:t>
            </a:r>
            <a:r>
              <a:rPr lang="ru-RU" sz="2400" dirty="0"/>
              <a:t> та </a:t>
            </a:r>
            <a:r>
              <a:rPr lang="ru-RU" sz="2400" dirty="0" err="1"/>
              <a:t>резервної</a:t>
            </a:r>
            <a:r>
              <a:rPr lang="ru-RU" sz="2400" dirty="0"/>
              <a:t> </a:t>
            </a:r>
            <a:r>
              <a:rPr lang="ru-RU" sz="2400" dirty="0" err="1"/>
              <a:t>пропускної</a:t>
            </a:r>
            <a:r>
              <a:rPr lang="ru-RU" sz="2400" dirty="0"/>
              <a:t> </a:t>
            </a:r>
            <a:r>
              <a:rPr lang="ru-RU" sz="2400" dirty="0" err="1"/>
              <a:t>спроможності</a:t>
            </a:r>
            <a:r>
              <a:rPr lang="ru-RU" sz="2400" dirty="0"/>
              <a:t>. </a:t>
            </a:r>
          </a:p>
        </p:txBody>
      </p:sp>
      <p:pic>
        <p:nvPicPr>
          <p:cNvPr id="9223" name="Picture 7" descr="D:\Польща\Rail Expo 2019\catalog pa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625" y="3357563"/>
            <a:ext cx="315436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D:\Польща\Rail Expo 2019\control P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63" y="4398963"/>
            <a:ext cx="6350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_1 temp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26988" y="669607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pic>
        <p:nvPicPr>
          <p:cNvPr id="10244" name="Picture 2" descr="D:\Польща\Rail Expo 2019\Real-Time-Graf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427413"/>
            <a:ext cx="88328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49213" y="766763"/>
            <a:ext cx="89296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The </a:t>
            </a:r>
            <a:r>
              <a:rPr lang="uk-UA" sz="2400" b="1" dirty="0" err="1"/>
              <a:t>Train</a:t>
            </a:r>
            <a:r>
              <a:rPr lang="uk-UA" sz="2400" b="1" dirty="0"/>
              <a:t> </a:t>
            </a:r>
            <a:r>
              <a:rPr lang="uk-UA" sz="2400" b="1" dirty="0" err="1"/>
              <a:t>Information</a:t>
            </a:r>
            <a:r>
              <a:rPr lang="uk-UA" sz="2400" b="1" dirty="0"/>
              <a:t> </a:t>
            </a:r>
            <a:r>
              <a:rPr lang="uk-UA" sz="2400" b="1" dirty="0" err="1"/>
              <a:t>System</a:t>
            </a:r>
            <a:r>
              <a:rPr lang="uk-UA" sz="2400" b="1" dirty="0"/>
              <a:t> (TIS) – </a:t>
            </a:r>
            <a:r>
              <a:rPr lang="uk-UA" sz="2400" dirty="0"/>
              <a:t>автоматизована система, що дозволяє отримувати дані про рух міжнародних поїздів у режимі реального часу через Інтернет (нормативний графік, відхилення, прогноз прибуття, затримки). Збір та обмін даними між система управління рухом національних МІ відповідно до стандартів </a:t>
            </a:r>
            <a:r>
              <a:rPr lang="en-US" sz="2400" dirty="0"/>
              <a:t>TSI TAF/TAP </a:t>
            </a:r>
            <a:r>
              <a:rPr lang="en-US" sz="1600" dirty="0"/>
              <a:t>(Technical Specification for Interoperability relating to Telematics Applications for Freight/Passenger Services)</a:t>
            </a:r>
            <a:endParaRPr lang="uk-UA" sz="1600" b="1" dirty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11188" y="-63500"/>
            <a:ext cx="8281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Інформаційне забезпечення для управління пропускною спроможністю інфраструктури на міжнародному рівні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ge_1 temp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97248"/>
              </p:ext>
            </p:extLst>
          </p:nvPr>
        </p:nvGraphicFramePr>
        <p:xfrm>
          <a:off x="323850" y="2222354"/>
          <a:ext cx="85788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PHOTO-PAINT" r:id="rId4" imgW="10295512" imgH="5142857" progId="CorelPHOTOPAINT.Image.13">
                  <p:embed/>
                </p:oleObj>
              </mc:Choice>
              <mc:Fallback>
                <p:oleObj name="PHOTO-PAINT" r:id="rId4" imgW="10295512" imgH="5142857" progId="CorelPHOTOPAINT.Image.1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22354"/>
                        <a:ext cx="85788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-26988" y="6696075"/>
            <a:ext cx="3951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800"/>
              <a:t>© </a:t>
            </a:r>
            <a:r>
              <a:rPr lang="en-US" sz="800"/>
              <a:t>Dep. «Operational Work Management», Ukrainian State </a:t>
            </a:r>
            <a:r>
              <a:rPr lang="ru-RU" sz="800"/>
              <a:t>University </a:t>
            </a:r>
            <a:r>
              <a:rPr lang="en-US" sz="800"/>
              <a:t>of Railway Transport 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323850" y="735013"/>
            <a:ext cx="882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dirty="0"/>
              <a:t>Для усунення бар'єрів у доступі впроваджено </a:t>
            </a:r>
            <a:r>
              <a:rPr lang="uk-UA" sz="2400" dirty="0" err="1"/>
              <a:t>ІТ-інструмент</a:t>
            </a:r>
            <a:r>
              <a:rPr lang="uk-UA" sz="2400" dirty="0"/>
              <a:t> для пошуку маршрутів за назвою “</a:t>
            </a:r>
            <a:r>
              <a:rPr lang="uk-UA" sz="2400" dirty="0" err="1"/>
              <a:t>Trassenfinder</a:t>
            </a:r>
            <a:r>
              <a:rPr lang="uk-UA" sz="2400" dirty="0"/>
              <a:t>” з прямим підключенням до системи замовлення “</a:t>
            </a:r>
            <a:r>
              <a:rPr lang="uk-UA" sz="2400" dirty="0" err="1"/>
              <a:t>Trassenbestellsystem</a:t>
            </a:r>
            <a:r>
              <a:rPr lang="uk-UA" sz="2400" dirty="0"/>
              <a:t> TPN”  (</a:t>
            </a:r>
            <a:r>
              <a:rPr lang="uk-UA" sz="2400" dirty="0" err="1"/>
              <a:t>Trassenportal</a:t>
            </a:r>
            <a:r>
              <a:rPr lang="uk-UA" sz="2400" dirty="0"/>
              <a:t> </a:t>
            </a:r>
            <a:r>
              <a:rPr lang="uk-UA" sz="2400" dirty="0" err="1"/>
              <a:t>Netz</a:t>
            </a:r>
            <a:r>
              <a:rPr lang="uk-UA" sz="2400" dirty="0"/>
              <a:t>) 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438150" y="6437313"/>
            <a:ext cx="233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Source: </a:t>
            </a:r>
            <a:r>
              <a:rPr lang="ru-RU" sz="1400"/>
              <a:t>www.trassenfinder.de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11188" y="-63500"/>
            <a:ext cx="8281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Інформаційне забезпечення для управління пропускною спроможністю інфраструктури на національному рівні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Office\Шаблоны\Новая презентация.pot</Template>
  <TotalTime>17084</TotalTime>
  <Words>1154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Новая презентация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vic</dc:creator>
  <cp:lastModifiedBy>Galina</cp:lastModifiedBy>
  <cp:revision>1931</cp:revision>
  <cp:lastPrinted>2007-12-10T08:13:48Z</cp:lastPrinted>
  <dcterms:created xsi:type="dcterms:W3CDTF">2006-04-06T13:14:54Z</dcterms:created>
  <dcterms:modified xsi:type="dcterms:W3CDTF">2019-10-19T21:19:27Z</dcterms:modified>
</cp:coreProperties>
</file>