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1" r:id="rId2"/>
    <p:sldMasterId id="2147483654" r:id="rId3"/>
    <p:sldMasterId id="2147483669" r:id="rId4"/>
    <p:sldMasterId id="2147483672" r:id="rId5"/>
  </p:sldMasterIdLst>
  <p:sldIdLst>
    <p:sldId id="272" r:id="rId6"/>
    <p:sldId id="273" r:id="rId7"/>
    <p:sldId id="275" r:id="rId8"/>
    <p:sldId id="274" r:id="rId9"/>
    <p:sldId id="277" r:id="rId10"/>
    <p:sldId id="278" r:id="rId11"/>
    <p:sldId id="280" r:id="rId12"/>
    <p:sldId id="279" r:id="rId13"/>
    <p:sldId id="269" r:id="rId14"/>
  </p:sldIdLst>
  <p:sldSz cx="12192000" cy="6858000"/>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38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84" autoAdjust="0"/>
    <p:restoredTop sz="99638" autoAdjust="0"/>
  </p:normalViewPr>
  <p:slideViewPr>
    <p:cSldViewPr snapToGrid="0" showGuides="1">
      <p:cViewPr varScale="1">
        <p:scale>
          <a:sx n="74" d="100"/>
          <a:sy n="74" d="100"/>
        </p:scale>
        <p:origin x="-522" y="-9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2348479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61123" y="365126"/>
            <a:ext cx="8455983" cy="1205316"/>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61123" y="1825625"/>
            <a:ext cx="10827147" cy="395661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8745070" y="365126"/>
            <a:ext cx="2743200" cy="365125"/>
          </a:xfrm>
        </p:spPr>
        <p:txBody>
          <a:bodyPr/>
          <a:lstStyle/>
          <a:p>
            <a:fld id="{AFB8C7AB-0665-428A-8EB9-897D529C2B17}" type="slidenum">
              <a:rPr lang="en-US" smtClean="0"/>
              <a:t>‹#›</a:t>
            </a:fld>
            <a:endParaRPr lang="en-US" dirty="0"/>
          </a:p>
        </p:txBody>
      </p:sp>
      <p:sp>
        <p:nvSpPr>
          <p:cNvPr id="8" name="Rectangle 7"/>
          <p:cNvSpPr/>
          <p:nvPr userDrawn="1"/>
        </p:nvSpPr>
        <p:spPr>
          <a:xfrm>
            <a:off x="10512344" y="6171684"/>
            <a:ext cx="1083502" cy="369332"/>
          </a:xfrm>
          <a:prstGeom prst="rect">
            <a:avLst/>
          </a:prstGeom>
        </p:spPr>
        <p:txBody>
          <a:bodyPr wrap="none">
            <a:spAutoFit/>
          </a:bodyPr>
          <a:lstStyle/>
          <a:p>
            <a:r>
              <a:rPr lang="en-US" b="1" dirty="0" smtClean="0">
                <a:solidFill>
                  <a:srgbClr val="193888"/>
                </a:solidFill>
              </a:rPr>
              <a:t>uz.gov.ua</a:t>
            </a:r>
            <a:endParaRPr lang="en-US" b="1" dirty="0">
              <a:solidFill>
                <a:srgbClr val="193888"/>
              </a:solidFill>
            </a:endParaRPr>
          </a:p>
        </p:txBody>
      </p:sp>
    </p:spTree>
    <p:extLst>
      <p:ext uri="{BB962C8B-B14F-4D97-AF65-F5344CB8AC3E}">
        <p14:creationId xmlns:p14="http://schemas.microsoft.com/office/powerpoint/2010/main" val="1637542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1D53F323-CF6F-4596-AD59-A1B22DDD854F}" type="datetimeFigureOut">
              <a:rPr lang="en-US" smtClean="0"/>
              <a:t>10/18/2019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AFB8C7AB-0665-428A-8EB9-897D529C2B17}" type="slidenum">
              <a:rPr lang="en-US" smtClean="0"/>
              <a:t>‹#›</a:t>
            </a:fld>
            <a:endParaRPr lang="en-US"/>
          </a:p>
        </p:txBody>
      </p:sp>
    </p:spTree>
    <p:extLst>
      <p:ext uri="{BB962C8B-B14F-4D97-AF65-F5344CB8AC3E}">
        <p14:creationId xmlns:p14="http://schemas.microsoft.com/office/powerpoint/2010/main" val="2643511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279FA4A7-1203-4452-BCF5-48F69A5E8D49}" type="datetimeFigureOut">
              <a:rPr lang="en-US" smtClean="0"/>
              <a:t>10/18/2019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50128BE1-A01D-49A1-8739-6D31121566C5}" type="slidenum">
              <a:rPr lang="en-US" smtClean="0"/>
              <a:t>‹#›</a:t>
            </a:fld>
            <a:endParaRPr lang="en-US"/>
          </a:p>
        </p:txBody>
      </p:sp>
    </p:spTree>
    <p:extLst>
      <p:ext uri="{BB962C8B-B14F-4D97-AF65-F5344CB8AC3E}">
        <p14:creationId xmlns:p14="http://schemas.microsoft.com/office/powerpoint/2010/main" val="1394151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1563328" y="2309719"/>
            <a:ext cx="6209072"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279FA4A7-1203-4452-BCF5-48F69A5E8D49}" type="datetimeFigureOut">
              <a:rPr lang="en-US" smtClean="0"/>
              <a:t>10/18/2019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50128BE1-A01D-49A1-8739-6D31121566C5}" type="slidenum">
              <a:rPr lang="en-US" smtClean="0"/>
              <a:t>‹#›</a:t>
            </a:fld>
            <a:endParaRPr lang="en-US"/>
          </a:p>
        </p:txBody>
      </p:sp>
    </p:spTree>
    <p:extLst>
      <p:ext uri="{BB962C8B-B14F-4D97-AF65-F5344CB8AC3E}">
        <p14:creationId xmlns:p14="http://schemas.microsoft.com/office/powerpoint/2010/main" val="1159321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0EEFE451-25CE-49D3-B4DE-0363363EF824}" type="datetimeFigureOut">
              <a:rPr lang="en-US" smtClean="0"/>
              <a:t>10/18/2019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63BC9670-227A-4800-A36F-83282A7CBB95}" type="slidenum">
              <a:rPr lang="en-US" smtClean="0"/>
              <a:t>‹#›</a:t>
            </a:fld>
            <a:endParaRPr lang="en-US"/>
          </a:p>
        </p:txBody>
      </p:sp>
    </p:spTree>
    <p:extLst>
      <p:ext uri="{BB962C8B-B14F-4D97-AF65-F5344CB8AC3E}">
        <p14:creationId xmlns:p14="http://schemas.microsoft.com/office/powerpoint/2010/main" val="16859715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0EEFE451-25CE-49D3-B4DE-0363363EF824}" type="datetimeFigureOut">
              <a:rPr lang="en-US" smtClean="0"/>
              <a:t>10/18/2019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610600" y="6356350"/>
            <a:ext cx="2743200" cy="365125"/>
          </a:xfrm>
          <a:prstGeom prst="rect">
            <a:avLst/>
          </a:prstGeom>
        </p:spPr>
        <p:txBody>
          <a:bodyPr/>
          <a:lstStyle/>
          <a:p>
            <a:fld id="{63BC9670-227A-4800-A36F-83282A7CBB95}" type="slidenum">
              <a:rPr lang="en-US" smtClean="0"/>
              <a:t>‹#›</a:t>
            </a:fld>
            <a:endParaRPr lang="en-US"/>
          </a:p>
        </p:txBody>
      </p:sp>
    </p:spTree>
    <p:extLst>
      <p:ext uri="{BB962C8B-B14F-4D97-AF65-F5344CB8AC3E}">
        <p14:creationId xmlns:p14="http://schemas.microsoft.com/office/powerpoint/2010/main" val="1358022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55D28AC6-3C6F-44B2-A05C-82A9798E4CB2}" type="datetimeFigureOut">
              <a:rPr lang="en-US" smtClean="0"/>
              <a:t>10/18/2019</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20057DF7-F8C1-408E-8B93-7E7B5C140B97}" type="slidenum">
              <a:rPr lang="en-US" smtClean="0"/>
              <a:t>‹#›</a:t>
            </a:fld>
            <a:endParaRPr lang="en-US"/>
          </a:p>
        </p:txBody>
      </p:sp>
    </p:spTree>
    <p:extLst>
      <p:ext uri="{BB962C8B-B14F-4D97-AF65-F5344CB8AC3E}">
        <p14:creationId xmlns:p14="http://schemas.microsoft.com/office/powerpoint/2010/main" val="1336091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61123" y="365126"/>
            <a:ext cx="8455983" cy="1205316"/>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661123" y="1825625"/>
            <a:ext cx="10827147" cy="395661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8745070" y="365126"/>
            <a:ext cx="2743200" cy="365125"/>
          </a:xfrm>
        </p:spPr>
        <p:txBody>
          <a:bodyPr/>
          <a:lstStyle/>
          <a:p>
            <a:fld id="{AFB8C7AB-0665-428A-8EB9-897D529C2B17}" type="slidenum">
              <a:rPr lang="en-US" smtClean="0"/>
              <a:t>‹#›</a:t>
            </a:fld>
            <a:endParaRPr lang="en-US" dirty="0"/>
          </a:p>
        </p:txBody>
      </p:sp>
      <p:sp>
        <p:nvSpPr>
          <p:cNvPr id="8" name="Rectangle 7"/>
          <p:cNvSpPr/>
          <p:nvPr userDrawn="1"/>
        </p:nvSpPr>
        <p:spPr>
          <a:xfrm>
            <a:off x="10512344" y="6171684"/>
            <a:ext cx="1083502" cy="369332"/>
          </a:xfrm>
          <a:prstGeom prst="rect">
            <a:avLst/>
          </a:prstGeom>
        </p:spPr>
        <p:txBody>
          <a:bodyPr wrap="none">
            <a:spAutoFit/>
          </a:bodyPr>
          <a:lstStyle/>
          <a:p>
            <a:r>
              <a:rPr lang="en-US" b="1" dirty="0" smtClean="0">
                <a:solidFill>
                  <a:srgbClr val="193888"/>
                </a:solidFill>
              </a:rPr>
              <a:t>uz.gov.ua</a:t>
            </a:r>
            <a:endParaRPr lang="en-US" b="1" dirty="0">
              <a:solidFill>
                <a:srgbClr val="193888"/>
              </a:solidFill>
            </a:endParaRPr>
          </a:p>
        </p:txBody>
      </p:sp>
    </p:spTree>
    <p:extLst>
      <p:ext uri="{BB962C8B-B14F-4D97-AF65-F5344CB8AC3E}">
        <p14:creationId xmlns:p14="http://schemas.microsoft.com/office/powerpoint/2010/main" val="12925156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p>
            <a:fld id="{20057DF7-F8C1-408E-8B93-7E7B5C140B97}" type="slidenum">
              <a:rPr lang="en-US" smtClean="0"/>
              <a:t>‹#›</a:t>
            </a:fld>
            <a:endParaRPr lang="en-US"/>
          </a:p>
        </p:txBody>
      </p:sp>
    </p:spTree>
    <p:extLst>
      <p:ext uri="{BB962C8B-B14F-4D97-AF65-F5344CB8AC3E}">
        <p14:creationId xmlns:p14="http://schemas.microsoft.com/office/powerpoint/2010/main" val="201732199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5" Type="http://schemas.openxmlformats.org/officeDocument/2006/relationships/image" Target="../media/image3.emf"/><Relationship Id="rId4" Type="http://schemas.openxmlformats.org/officeDocument/2006/relationships/image" Target="../media/image2.emf"/></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 Id="rId4" Type="http://schemas.openxmlformats.org/officeDocument/2006/relationships/image" Target="../media/image4.png"/></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8.xml"/><Relationship Id="rId1" Type="http://schemas.openxmlformats.org/officeDocument/2006/relationships/slideLayout" Target="../slideLayouts/slideLayout7.xml"/><Relationship Id="rId4" Type="http://schemas.openxmlformats.org/officeDocument/2006/relationships/image" Target="../media/image5.png"/></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4"/>
          <a:stretch>
            <a:fillRect/>
          </a:stretch>
        </p:blipFill>
        <p:spPr>
          <a:xfrm>
            <a:off x="0" y="5615061"/>
            <a:ext cx="10972800" cy="1256386"/>
          </a:xfrm>
          <a:prstGeom prst="rect">
            <a:avLst/>
          </a:prstGeom>
        </p:spPr>
      </p:pic>
      <p:sp>
        <p:nvSpPr>
          <p:cNvPr id="2" name="Title Placeholder 1"/>
          <p:cNvSpPr>
            <a:spLocks noGrp="1"/>
          </p:cNvSpPr>
          <p:nvPr>
            <p:ph type="title"/>
          </p:nvPr>
        </p:nvSpPr>
        <p:spPr>
          <a:xfrm>
            <a:off x="1371600" y="365125"/>
            <a:ext cx="9049871"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371600" y="1825625"/>
            <a:ext cx="9049871" cy="323046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969124657"/>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b="1" kern="1200">
          <a:solidFill>
            <a:srgbClr val="193888"/>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93888"/>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93888"/>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93888"/>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93888"/>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93888"/>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193888"/>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4"/>
          <a:stretch>
            <a:fillRect/>
          </a:stretch>
        </p:blipFill>
        <p:spPr>
          <a:xfrm>
            <a:off x="-453731" y="0"/>
            <a:ext cx="10033531" cy="6858000"/>
          </a:xfrm>
          <a:prstGeom prst="rect">
            <a:avLst/>
          </a:prstGeom>
        </p:spPr>
      </p:pic>
      <p:sp>
        <p:nvSpPr>
          <p:cNvPr id="2" name="Title Placeholder 1"/>
          <p:cNvSpPr>
            <a:spLocks noGrp="1"/>
          </p:cNvSpPr>
          <p:nvPr>
            <p:ph type="title"/>
          </p:nvPr>
        </p:nvSpPr>
        <p:spPr>
          <a:xfrm>
            <a:off x="971658" y="4399242"/>
            <a:ext cx="6209072" cy="1325563"/>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8" name="Rectangle 7"/>
          <p:cNvSpPr/>
          <p:nvPr/>
        </p:nvSpPr>
        <p:spPr>
          <a:xfrm>
            <a:off x="10285670" y="5955176"/>
            <a:ext cx="1286634" cy="430887"/>
          </a:xfrm>
          <a:prstGeom prst="rect">
            <a:avLst/>
          </a:prstGeom>
        </p:spPr>
        <p:txBody>
          <a:bodyPr wrap="none">
            <a:spAutoFit/>
          </a:bodyPr>
          <a:lstStyle/>
          <a:p>
            <a:r>
              <a:rPr lang="en-US" sz="2200" b="1" dirty="0" smtClean="0">
                <a:solidFill>
                  <a:schemeClr val="bg1"/>
                </a:solidFill>
              </a:rPr>
              <a:t>uz.gov.ua</a:t>
            </a:r>
            <a:endParaRPr lang="en-US" sz="2200" b="1" dirty="0">
              <a:solidFill>
                <a:schemeClr val="bg1"/>
              </a:solidFill>
            </a:endParaRPr>
          </a:p>
        </p:txBody>
      </p:sp>
      <p:pic>
        <p:nvPicPr>
          <p:cNvPr id="9" name="Picture 8"/>
          <p:cNvPicPr>
            <a:picLocks noChangeAspect="1"/>
          </p:cNvPicPr>
          <p:nvPr/>
        </p:nvPicPr>
        <p:blipFill>
          <a:blip r:embed="rId5"/>
          <a:stretch>
            <a:fillRect/>
          </a:stretch>
        </p:blipFill>
        <p:spPr>
          <a:xfrm>
            <a:off x="9971345" y="667266"/>
            <a:ext cx="1675101" cy="613109"/>
          </a:xfrm>
          <a:prstGeom prst="rect">
            <a:avLst/>
          </a:prstGeom>
        </p:spPr>
      </p:pic>
    </p:spTree>
    <p:extLst>
      <p:ext uri="{BB962C8B-B14F-4D97-AF65-F5344CB8AC3E}">
        <p14:creationId xmlns:p14="http://schemas.microsoft.com/office/powerpoint/2010/main" val="1574894509"/>
      </p:ext>
    </p:extLst>
  </p:cSld>
  <p:clrMap bg1="lt1" tx1="dk1" bg2="lt2" tx2="dk2" accent1="accent1" accent2="accent2" accent3="accent3" accent4="accent4" accent5="accent5" accent6="accent6" hlink="hlink" folHlink="folHlink"/>
  <p:sldLayoutIdLst>
    <p:sldLayoutId id="2147483652" r:id="rId1"/>
    <p:sldLayoutId id="2147483653" r:id="rId2"/>
  </p:sldLayoutIdLst>
  <p:txStyles>
    <p:titleStyle>
      <a:lvl1pPr algn="l" defTabSz="914400" rtl="0" eaLnBrk="1" latinLnBrk="0" hangingPunct="1">
        <a:lnSpc>
          <a:spcPct val="90000"/>
        </a:lnSpc>
        <a:spcBef>
          <a:spcPct val="0"/>
        </a:spcBef>
        <a:buNone/>
        <a:defRPr sz="6000" b="1"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193888"/>
        </a:solidFill>
        <a:effectLst/>
      </p:bgPr>
    </p:bg>
    <p:spTree>
      <p:nvGrpSpPr>
        <p:cNvPr id="1" name=""/>
        <p:cNvGrpSpPr/>
        <p:nvPr/>
      </p:nvGrpSpPr>
      <p:grpSpPr>
        <a:xfrm>
          <a:off x="0" y="0"/>
          <a:ext cx="0" cy="0"/>
          <a:chOff x="0" y="0"/>
          <a:chExt cx="0" cy="0"/>
        </a:xfrm>
      </p:grpSpPr>
      <p:pic>
        <p:nvPicPr>
          <p:cNvPr id="7" name="Picture 6"/>
          <p:cNvPicPr>
            <a:picLocks noChangeAspect="1"/>
          </p:cNvPicPr>
          <p:nvPr/>
        </p:nvPicPr>
        <p:blipFill>
          <a:blip r:embed="rId4"/>
          <a:stretch>
            <a:fillRect/>
          </a:stretch>
        </p:blipFill>
        <p:spPr>
          <a:xfrm>
            <a:off x="5552295" y="-164097"/>
            <a:ext cx="6617294" cy="7048991"/>
          </a:xfrm>
          <a:prstGeom prst="rect">
            <a:avLst/>
          </a:prstGeom>
        </p:spPr>
      </p:pic>
      <p:sp>
        <p:nvSpPr>
          <p:cNvPr id="2" name="Title Placeholder 1"/>
          <p:cNvSpPr>
            <a:spLocks noGrp="1"/>
          </p:cNvSpPr>
          <p:nvPr>
            <p:ph type="title"/>
          </p:nvPr>
        </p:nvSpPr>
        <p:spPr>
          <a:xfrm>
            <a:off x="838200" y="2906619"/>
            <a:ext cx="6463553"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4367119"/>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58775726"/>
      </p:ext>
    </p:extLst>
  </p:cSld>
  <p:clrMap bg1="lt1" tx1="dk1" bg2="lt2" tx2="dk2" accent1="accent1" accent2="accent2" accent3="accent3" accent4="accent4" accent5="accent5" accent6="accent6" hlink="hlink" folHlink="folHlink"/>
  <p:sldLayoutIdLst>
    <p:sldLayoutId id="2147483655" r:id="rId1"/>
    <p:sldLayoutId id="2147483656" r:id="rId2"/>
  </p:sldLayoutIdLst>
  <p:txStyles>
    <p:titleStyle>
      <a:lvl1pPr algn="l" defTabSz="914400" rtl="0" eaLnBrk="1" latinLnBrk="0" hangingPunct="1">
        <a:lnSpc>
          <a:spcPct val="90000"/>
        </a:lnSpc>
        <a:spcBef>
          <a:spcPct val="0"/>
        </a:spcBef>
        <a:buNone/>
        <a:defRPr sz="5400" b="1"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1124" y="365126"/>
            <a:ext cx="8778712" cy="1205316"/>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61123" y="1825625"/>
            <a:ext cx="10692677" cy="395661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8610600" y="365126"/>
            <a:ext cx="2743200" cy="365125"/>
          </a:xfrm>
          <a:prstGeom prst="rect">
            <a:avLst/>
          </a:prstGeom>
        </p:spPr>
        <p:txBody>
          <a:bodyPr vert="horz" lIns="91440" tIns="45720" rIns="91440" bIns="45720" rtlCol="0" anchor="ctr"/>
          <a:lstStyle>
            <a:lvl1pPr algn="r">
              <a:defRPr sz="1200">
                <a:solidFill>
                  <a:srgbClr val="193888"/>
                </a:solidFill>
              </a:defRPr>
            </a:lvl1pPr>
          </a:lstStyle>
          <a:p>
            <a:fld id="{20057DF7-F8C1-408E-8B93-7E7B5C140B97}" type="slidenum">
              <a:rPr lang="en-US" smtClean="0"/>
              <a:pPr/>
              <a:t>‹#›</a:t>
            </a:fld>
            <a:endParaRPr lang="en-US" dirty="0"/>
          </a:p>
        </p:txBody>
      </p:sp>
      <p:pic>
        <p:nvPicPr>
          <p:cNvPr id="8" name="Picture 7"/>
          <p:cNvPicPr>
            <a:picLocks noChangeAspect="1"/>
          </p:cNvPicPr>
          <p:nvPr/>
        </p:nvPicPr>
        <p:blipFill>
          <a:blip r:embed="rId4"/>
          <a:stretch>
            <a:fillRect/>
          </a:stretch>
        </p:blipFill>
        <p:spPr>
          <a:xfrm>
            <a:off x="661123" y="6188695"/>
            <a:ext cx="3377477" cy="335309"/>
          </a:xfrm>
          <a:prstGeom prst="rect">
            <a:avLst/>
          </a:prstGeom>
        </p:spPr>
      </p:pic>
      <p:sp>
        <p:nvSpPr>
          <p:cNvPr id="9" name="Rectangle 8"/>
          <p:cNvSpPr/>
          <p:nvPr/>
        </p:nvSpPr>
        <p:spPr>
          <a:xfrm>
            <a:off x="10512344" y="6171684"/>
            <a:ext cx="1083502" cy="369332"/>
          </a:xfrm>
          <a:prstGeom prst="rect">
            <a:avLst/>
          </a:prstGeom>
        </p:spPr>
        <p:txBody>
          <a:bodyPr wrap="none">
            <a:spAutoFit/>
          </a:bodyPr>
          <a:lstStyle/>
          <a:p>
            <a:r>
              <a:rPr lang="en-US" b="1" dirty="0" smtClean="0">
                <a:solidFill>
                  <a:srgbClr val="193888"/>
                </a:solidFill>
              </a:rPr>
              <a:t>uz.gov.ua</a:t>
            </a:r>
            <a:endParaRPr lang="en-US" b="1" dirty="0">
              <a:solidFill>
                <a:srgbClr val="193888"/>
              </a:solidFill>
            </a:endParaRPr>
          </a:p>
        </p:txBody>
      </p:sp>
    </p:spTree>
    <p:extLst>
      <p:ext uri="{BB962C8B-B14F-4D97-AF65-F5344CB8AC3E}">
        <p14:creationId xmlns:p14="http://schemas.microsoft.com/office/powerpoint/2010/main" val="1963027455"/>
      </p:ext>
    </p:extLst>
  </p:cSld>
  <p:clrMap bg1="lt1" tx1="dk1" bg2="lt2" tx2="dk2" accent1="accent1" accent2="accent2" accent3="accent3" accent4="accent4" accent5="accent5" accent6="accent6" hlink="hlink" folHlink="folHlink"/>
  <p:sldLayoutIdLst>
    <p:sldLayoutId id="2147483670" r:id="rId1"/>
    <p:sldLayoutId id="2147483671" r:id="rId2"/>
  </p:sldLayoutIdLst>
  <p:txStyles>
    <p:titleStyle>
      <a:lvl1pPr algn="l" defTabSz="914400" rtl="0" eaLnBrk="1" latinLnBrk="0" hangingPunct="1">
        <a:lnSpc>
          <a:spcPct val="90000"/>
        </a:lnSpc>
        <a:spcBef>
          <a:spcPct val="0"/>
        </a:spcBef>
        <a:buNone/>
        <a:defRPr sz="4400" b="1" kern="1200">
          <a:solidFill>
            <a:srgbClr val="193888"/>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93888"/>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93888"/>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93888"/>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93888"/>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93888"/>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1123" y="365126"/>
            <a:ext cx="8966971" cy="1205316"/>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61123" y="1825625"/>
            <a:ext cx="10692677" cy="395661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10838328" y="365126"/>
            <a:ext cx="515471" cy="365125"/>
          </a:xfrm>
          <a:prstGeom prst="rect">
            <a:avLst/>
          </a:prstGeom>
        </p:spPr>
        <p:txBody>
          <a:bodyPr vert="horz" lIns="91440" tIns="45720" rIns="91440" bIns="45720" rtlCol="0" anchor="ctr"/>
          <a:lstStyle>
            <a:lvl1pPr algn="r">
              <a:defRPr sz="1200">
                <a:solidFill>
                  <a:srgbClr val="193888"/>
                </a:solidFill>
              </a:defRPr>
            </a:lvl1pPr>
          </a:lstStyle>
          <a:p>
            <a:fld id="{20057DF7-F8C1-408E-8B93-7E7B5C140B97}" type="slidenum">
              <a:rPr lang="en-US" smtClean="0"/>
              <a:pPr/>
              <a:t>‹#›</a:t>
            </a:fld>
            <a:endParaRPr lang="en-US" dirty="0"/>
          </a:p>
        </p:txBody>
      </p:sp>
      <p:pic>
        <p:nvPicPr>
          <p:cNvPr id="4" name="Picture 3"/>
          <p:cNvPicPr>
            <a:picLocks noChangeAspect="1"/>
          </p:cNvPicPr>
          <p:nvPr/>
        </p:nvPicPr>
        <p:blipFill>
          <a:blip r:embed="rId4"/>
          <a:stretch>
            <a:fillRect/>
          </a:stretch>
        </p:blipFill>
        <p:spPr>
          <a:xfrm>
            <a:off x="-947408" y="6231312"/>
            <a:ext cx="4566300" cy="640135"/>
          </a:xfrm>
          <a:prstGeom prst="rect">
            <a:avLst/>
          </a:prstGeom>
        </p:spPr>
      </p:pic>
      <p:sp>
        <p:nvSpPr>
          <p:cNvPr id="7" name="Rectangle 6"/>
          <p:cNvSpPr/>
          <p:nvPr/>
        </p:nvSpPr>
        <p:spPr>
          <a:xfrm>
            <a:off x="10355460" y="6171684"/>
            <a:ext cx="1083502" cy="369332"/>
          </a:xfrm>
          <a:prstGeom prst="rect">
            <a:avLst/>
          </a:prstGeom>
        </p:spPr>
        <p:txBody>
          <a:bodyPr wrap="none">
            <a:spAutoFit/>
          </a:bodyPr>
          <a:lstStyle/>
          <a:p>
            <a:r>
              <a:rPr lang="en-US" b="1" dirty="0" smtClean="0">
                <a:solidFill>
                  <a:srgbClr val="193888"/>
                </a:solidFill>
              </a:rPr>
              <a:t>uz.gov.ua</a:t>
            </a:r>
            <a:endParaRPr lang="en-US" b="1" dirty="0">
              <a:solidFill>
                <a:srgbClr val="193888"/>
              </a:solidFill>
            </a:endParaRPr>
          </a:p>
        </p:txBody>
      </p:sp>
    </p:spTree>
    <p:extLst>
      <p:ext uri="{BB962C8B-B14F-4D97-AF65-F5344CB8AC3E}">
        <p14:creationId xmlns:p14="http://schemas.microsoft.com/office/powerpoint/2010/main" val="670977158"/>
      </p:ext>
    </p:extLst>
  </p:cSld>
  <p:clrMap bg1="lt1" tx1="dk1" bg2="lt2" tx2="dk2" accent1="accent1" accent2="accent2" accent3="accent3" accent4="accent4" accent5="accent5" accent6="accent6" hlink="hlink" folHlink="folHlink"/>
  <p:sldLayoutIdLst>
    <p:sldLayoutId id="2147483673" r:id="rId1"/>
    <p:sldLayoutId id="2147483674" r:id="rId2"/>
  </p:sldLayoutIdLst>
  <p:txStyles>
    <p:titleStyle>
      <a:lvl1pPr algn="l" defTabSz="914400" rtl="0" eaLnBrk="1" latinLnBrk="0" hangingPunct="1">
        <a:lnSpc>
          <a:spcPct val="90000"/>
        </a:lnSpc>
        <a:spcBef>
          <a:spcPct val="0"/>
        </a:spcBef>
        <a:buNone/>
        <a:defRPr sz="4400" b="1" kern="1200">
          <a:solidFill>
            <a:srgbClr val="193888"/>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93888"/>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93888"/>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93888"/>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93888"/>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93888"/>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tiff"/><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10.tiff"/><Relationship Id="rId2" Type="http://schemas.openxmlformats.org/officeDocument/2006/relationships/image" Target="../media/image7.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22223" y="1612669"/>
            <a:ext cx="11450594" cy="3719789"/>
          </a:xfrm>
          <a:prstGeom prst="rect">
            <a:avLst/>
          </a:prstGeom>
        </p:spPr>
        <p:txBody>
          <a:bodyPr vert="horz" lIns="91440" tIns="45720" rIns="91440" bIns="45720" rtlCol="0" anchor="b">
            <a:normAutofit fontScale="92500" lnSpcReduction="10000"/>
          </a:bodyPr>
          <a:lstStyle>
            <a:lvl1pPr algn="ctr" defTabSz="914400" rtl="0" eaLnBrk="1" latinLnBrk="0" hangingPunct="1">
              <a:lnSpc>
                <a:spcPct val="90000"/>
              </a:lnSpc>
              <a:spcBef>
                <a:spcPct val="0"/>
              </a:spcBef>
              <a:buNone/>
              <a:defRPr sz="6000" b="1" kern="1200">
                <a:solidFill>
                  <a:srgbClr val="193888"/>
                </a:solidFill>
                <a:latin typeface="+mj-lt"/>
                <a:ea typeface="+mj-ea"/>
                <a:cs typeface="+mj-cs"/>
              </a:defRPr>
            </a:lvl1pPr>
          </a:lstStyle>
          <a:p>
            <a:pPr>
              <a:defRPr/>
            </a:pPr>
            <a:r>
              <a:rPr lang="uk-UA" altLang="ru-RU" sz="4800" dirty="0">
                <a:solidFill>
                  <a:schemeClr val="accent1">
                    <a:lumMod val="75000"/>
                  </a:schemeClr>
                </a:solidFill>
              </a:rPr>
              <a:t>Атестація </a:t>
            </a:r>
            <a:br>
              <a:rPr lang="uk-UA" altLang="ru-RU" sz="4800" dirty="0">
                <a:solidFill>
                  <a:schemeClr val="accent1">
                    <a:lumMod val="75000"/>
                  </a:schemeClr>
                </a:solidFill>
              </a:rPr>
            </a:br>
            <a:r>
              <a:rPr lang="uk-UA" altLang="ru-RU" sz="4800" dirty="0">
                <a:solidFill>
                  <a:schemeClr val="accent1">
                    <a:lumMod val="75000"/>
                  </a:schemeClr>
                </a:solidFill>
              </a:rPr>
              <a:t>підрозділів (підприємств)  з експлуатації технічного обслуговування та ремонту рухомого складу</a:t>
            </a:r>
            <a:endParaRPr lang="uk-UA" altLang="ru-RU" sz="4800" dirty="0">
              <a:solidFill>
                <a:schemeClr val="accent1">
                  <a:lumMod val="50000"/>
                </a:schemeClr>
              </a:solidFill>
            </a:endParaRPr>
          </a:p>
          <a:p>
            <a:pPr algn="l"/>
            <a:r>
              <a:rPr lang="uk-UA" sz="4800" dirty="0"/>
              <a:t/>
            </a:r>
            <a:br>
              <a:rPr lang="uk-UA" sz="4800" dirty="0"/>
            </a:br>
            <a:r>
              <a:rPr lang="uk-UA" sz="3800" dirty="0" smtClean="0"/>
              <a:t>Філія</a:t>
            </a:r>
            <a:r>
              <a:rPr lang="ru-RU" sz="3800" dirty="0" smtClean="0"/>
              <a:t> «</a:t>
            </a:r>
            <a:r>
              <a:rPr lang="uk-UA" sz="3800" dirty="0" smtClean="0"/>
              <a:t>Науково-дослідний</a:t>
            </a:r>
            <a:r>
              <a:rPr lang="ru-RU" sz="3800" dirty="0" smtClean="0"/>
              <a:t> </a:t>
            </a:r>
            <a:r>
              <a:rPr lang="ru-RU" sz="3800" dirty="0"/>
              <a:t>та </a:t>
            </a:r>
            <a:r>
              <a:rPr lang="uk-UA" sz="3800" dirty="0" smtClean="0"/>
              <a:t>конструкторсько-технологічний</a:t>
            </a:r>
            <a:r>
              <a:rPr lang="ru-RU" sz="3800" dirty="0" smtClean="0"/>
              <a:t> </a:t>
            </a:r>
            <a:r>
              <a:rPr lang="uk-UA" sz="3800" dirty="0" smtClean="0"/>
              <a:t>інститут</a:t>
            </a:r>
            <a:r>
              <a:rPr lang="ru-RU" sz="3800" dirty="0" smtClean="0"/>
              <a:t> </a:t>
            </a:r>
            <a:r>
              <a:rPr lang="uk-UA" sz="3800" dirty="0" smtClean="0"/>
              <a:t>залізничного</a:t>
            </a:r>
            <a:r>
              <a:rPr lang="ru-RU" sz="3800" dirty="0" smtClean="0"/>
              <a:t> </a:t>
            </a:r>
            <a:r>
              <a:rPr lang="ru-RU" sz="3800" dirty="0"/>
              <a:t>транспорту»</a:t>
            </a:r>
            <a:r>
              <a:rPr lang="uk-UA" sz="3800" dirty="0"/>
              <a:t> </a:t>
            </a:r>
            <a:endParaRPr lang="en-US" sz="3800" dirty="0"/>
          </a:p>
        </p:txBody>
      </p:sp>
      <p:grpSp>
        <p:nvGrpSpPr>
          <p:cNvPr id="3" name="Group 2"/>
          <p:cNvGrpSpPr>
            <a:grpSpLocks/>
          </p:cNvGrpSpPr>
          <p:nvPr/>
        </p:nvGrpSpPr>
        <p:grpSpPr bwMode="auto">
          <a:xfrm>
            <a:off x="71336" y="41633"/>
            <a:ext cx="2478220" cy="1412424"/>
            <a:chOff x="1784" y="981"/>
            <a:chExt cx="3604" cy="2048"/>
          </a:xfrm>
        </p:grpSpPr>
        <p:pic>
          <p:nvPicPr>
            <p:cNvPr id="5" name="Рисунок 1"/>
            <p:cNvPicPr>
              <a:picLocks noChangeAspect="1" noChangeArrowheads="1"/>
            </p:cNvPicPr>
            <p:nvPr/>
          </p:nvPicPr>
          <p:blipFill>
            <a:blip r:embed="rId2">
              <a:extLst>
                <a:ext uri="{28A0092B-C50C-407E-A947-70E740481C1C}">
                  <a14:useLocalDpi xmlns:a14="http://schemas.microsoft.com/office/drawing/2010/main" val="0"/>
                </a:ext>
              </a:extLst>
            </a:blip>
            <a:srcRect l="21822" t="29417" r="57402" b="57358"/>
            <a:stretch>
              <a:fillRect/>
            </a:stretch>
          </p:blipFill>
          <p:spPr bwMode="auto">
            <a:xfrm>
              <a:off x="1784" y="981"/>
              <a:ext cx="3495" cy="1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4"/>
            <p:cNvSpPr>
              <a:spLocks noChangeAspect="1" noChangeArrowheads="1"/>
            </p:cNvSpPr>
            <p:nvPr/>
          </p:nvSpPr>
          <p:spPr bwMode="auto">
            <a:xfrm>
              <a:off x="3517" y="2598"/>
              <a:ext cx="1871" cy="431"/>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fontAlgn="base">
                <a:spcBef>
                  <a:spcPct val="0"/>
                </a:spcBef>
                <a:spcAft>
                  <a:spcPct val="0"/>
                </a:spcAft>
              </a:pPr>
              <a:r>
                <a:rPr lang="uk-UA" altLang="ru-RU" sz="900" dirty="0" smtClean="0">
                  <a:solidFill>
                    <a:prstClr val="black"/>
                  </a:solidFill>
                  <a:latin typeface="Times New Roman" pitchFamily="18" charset="0"/>
                  <a:cs typeface="Arial" pitchFamily="34" charset="0"/>
                </a:rPr>
                <a:t>2Т1454</a:t>
              </a:r>
            </a:p>
            <a:p>
              <a:pPr algn="ctr" fontAlgn="base">
                <a:spcBef>
                  <a:spcPct val="0"/>
                </a:spcBef>
                <a:spcAft>
                  <a:spcPct val="0"/>
                </a:spcAft>
              </a:pPr>
              <a:r>
                <a:rPr lang="uk-UA" altLang="ru-RU" sz="900" dirty="0" smtClean="0">
                  <a:solidFill>
                    <a:prstClr val="black"/>
                  </a:solidFill>
                  <a:latin typeface="Times New Roman" pitchFamily="18" charset="0"/>
                  <a:cs typeface="Arial" pitchFamily="34" charset="0"/>
                </a:rPr>
                <a:t>ДСТУ </a:t>
              </a:r>
              <a:r>
                <a:rPr lang="en-US" altLang="ru-RU" sz="900" dirty="0" smtClean="0">
                  <a:solidFill>
                    <a:prstClr val="black"/>
                  </a:solidFill>
                  <a:latin typeface="Times New Roman" pitchFamily="18" charset="0"/>
                  <a:cs typeface="Arial" pitchFamily="34" charset="0"/>
                </a:rPr>
                <a:t>ISO</a:t>
              </a:r>
              <a:r>
                <a:rPr lang="uk-UA" altLang="ru-RU" sz="900" dirty="0" smtClean="0">
                  <a:solidFill>
                    <a:prstClr val="black"/>
                  </a:solidFill>
                  <a:latin typeface="Times New Roman" pitchFamily="18" charset="0"/>
                  <a:cs typeface="Arial" pitchFamily="34" charset="0"/>
                </a:rPr>
                <a:t>/</a:t>
              </a:r>
              <a:r>
                <a:rPr lang="en-US" altLang="ru-RU" sz="900" dirty="0" smtClean="0">
                  <a:solidFill>
                    <a:prstClr val="black"/>
                  </a:solidFill>
                  <a:latin typeface="Times New Roman" pitchFamily="18" charset="0"/>
                  <a:cs typeface="Arial" pitchFamily="34" charset="0"/>
                </a:rPr>
                <a:t>IEC 17025</a:t>
              </a:r>
              <a:endParaRPr lang="ru-RU" altLang="ru-RU" dirty="0" smtClean="0">
                <a:solidFill>
                  <a:prstClr val="black"/>
                </a:solidFill>
                <a:latin typeface="Arial" pitchFamily="34" charset="0"/>
                <a:cs typeface="Arial" pitchFamily="34" charset="0"/>
              </a:endParaRPr>
            </a:p>
          </p:txBody>
        </p:sp>
      </p:grpSp>
      <p:grpSp>
        <p:nvGrpSpPr>
          <p:cNvPr id="7" name="Group 5"/>
          <p:cNvGrpSpPr>
            <a:grpSpLocks/>
          </p:cNvGrpSpPr>
          <p:nvPr/>
        </p:nvGrpSpPr>
        <p:grpSpPr bwMode="auto">
          <a:xfrm>
            <a:off x="9469549" y="41633"/>
            <a:ext cx="2478220" cy="1406515"/>
            <a:chOff x="1784" y="964"/>
            <a:chExt cx="3604" cy="2065"/>
          </a:xfrm>
        </p:grpSpPr>
        <p:pic>
          <p:nvPicPr>
            <p:cNvPr id="8" name="Рисунок 1"/>
            <p:cNvPicPr>
              <a:picLocks noChangeAspect="1" noChangeArrowheads="1"/>
            </p:cNvPicPr>
            <p:nvPr/>
          </p:nvPicPr>
          <p:blipFill>
            <a:blip r:embed="rId2">
              <a:extLst>
                <a:ext uri="{28A0092B-C50C-407E-A947-70E740481C1C}">
                  <a14:useLocalDpi xmlns:a14="http://schemas.microsoft.com/office/drawing/2010/main" val="0"/>
                </a:ext>
              </a:extLst>
            </a:blip>
            <a:srcRect l="21822" t="29417" r="57402" b="57358"/>
            <a:stretch>
              <a:fillRect/>
            </a:stretch>
          </p:blipFill>
          <p:spPr bwMode="auto">
            <a:xfrm>
              <a:off x="1784" y="964"/>
              <a:ext cx="3495" cy="1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7"/>
            <p:cNvSpPr>
              <a:spLocks noChangeAspect="1" noChangeArrowheads="1"/>
            </p:cNvSpPr>
            <p:nvPr/>
          </p:nvSpPr>
          <p:spPr bwMode="auto">
            <a:xfrm>
              <a:off x="3517" y="2598"/>
              <a:ext cx="1871" cy="431"/>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fontAlgn="base">
                <a:spcBef>
                  <a:spcPct val="0"/>
                </a:spcBef>
                <a:spcAft>
                  <a:spcPct val="0"/>
                </a:spcAft>
              </a:pPr>
              <a:r>
                <a:rPr lang="uk-UA" altLang="ru-RU" sz="900" dirty="0" smtClean="0">
                  <a:solidFill>
                    <a:prstClr val="black"/>
                  </a:solidFill>
                  <a:latin typeface="Times New Roman" pitchFamily="18" charset="0"/>
                  <a:cs typeface="Arial" pitchFamily="34" charset="0"/>
                </a:rPr>
                <a:t>7С234</a:t>
              </a:r>
            </a:p>
            <a:p>
              <a:pPr algn="ctr" fontAlgn="base">
                <a:spcBef>
                  <a:spcPct val="0"/>
                </a:spcBef>
                <a:spcAft>
                  <a:spcPct val="0"/>
                </a:spcAft>
              </a:pPr>
              <a:r>
                <a:rPr lang="uk-UA" altLang="ru-RU" sz="900" dirty="0" smtClean="0">
                  <a:solidFill>
                    <a:prstClr val="black"/>
                  </a:solidFill>
                  <a:latin typeface="Times New Roman" pitchFamily="18" charset="0"/>
                  <a:cs typeface="Arial" pitchFamily="34" charset="0"/>
                </a:rPr>
                <a:t>ДСТУ </a:t>
              </a:r>
              <a:r>
                <a:rPr lang="en-US" altLang="ru-RU" sz="900" dirty="0" smtClean="0">
                  <a:solidFill>
                    <a:prstClr val="black"/>
                  </a:solidFill>
                  <a:latin typeface="Times New Roman" pitchFamily="18" charset="0"/>
                  <a:cs typeface="Arial" pitchFamily="34" charset="0"/>
                </a:rPr>
                <a:t>ISO</a:t>
              </a:r>
              <a:r>
                <a:rPr lang="uk-UA" altLang="ru-RU" sz="900" dirty="0" smtClean="0">
                  <a:solidFill>
                    <a:prstClr val="black"/>
                  </a:solidFill>
                  <a:latin typeface="Times New Roman" pitchFamily="18" charset="0"/>
                  <a:cs typeface="Arial" pitchFamily="34" charset="0"/>
                </a:rPr>
                <a:t>/</a:t>
              </a:r>
              <a:r>
                <a:rPr lang="en-US" altLang="ru-RU" sz="900" dirty="0" smtClean="0">
                  <a:solidFill>
                    <a:prstClr val="black"/>
                  </a:solidFill>
                  <a:latin typeface="Times New Roman" pitchFamily="18" charset="0"/>
                  <a:cs typeface="Arial" pitchFamily="34" charset="0"/>
                </a:rPr>
                <a:t>IEC 1702</a:t>
              </a:r>
              <a:r>
                <a:rPr lang="uk-UA" altLang="ru-RU" sz="900" dirty="0" smtClean="0">
                  <a:solidFill>
                    <a:prstClr val="black"/>
                  </a:solidFill>
                  <a:latin typeface="Times New Roman" pitchFamily="18" charset="0"/>
                  <a:cs typeface="Arial" pitchFamily="34" charset="0"/>
                </a:rPr>
                <a:t>0</a:t>
              </a:r>
              <a:endParaRPr lang="ru-RU" altLang="ru-RU" dirty="0" smtClean="0">
                <a:solidFill>
                  <a:prstClr val="black"/>
                </a:solidFill>
                <a:latin typeface="Arial" pitchFamily="34" charset="0"/>
                <a:cs typeface="Arial" pitchFamily="34" charset="0"/>
              </a:endParaRPr>
            </a:p>
          </p:txBody>
        </p:sp>
      </p:grpSp>
      <p:pic>
        <p:nvPicPr>
          <p:cNvPr id="10" name="Picture 2" descr="W:\Конференція Міжн\Конф._2019_Львів\Заповнені додатки\logo NDKTI +.t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23759" y="243935"/>
            <a:ext cx="2047521" cy="8098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26045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0"/>
          <p:cNvSpPr>
            <a:spLocks noChangeArrowheads="1"/>
          </p:cNvSpPr>
          <p:nvPr/>
        </p:nvSpPr>
        <p:spPr bwMode="auto">
          <a:xfrm>
            <a:off x="2" y="67462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fontAlgn="base">
              <a:spcBef>
                <a:spcPct val="0"/>
              </a:spcBef>
              <a:spcAft>
                <a:spcPct val="0"/>
              </a:spcAft>
            </a:pPr>
            <a:endParaRPr lang="ru-RU" altLang="ru-RU" dirty="0" smtClean="0">
              <a:solidFill>
                <a:prstClr val="black"/>
              </a:solidFill>
              <a:latin typeface="Arial" pitchFamily="34" charset="0"/>
              <a:cs typeface="Arial" pitchFamily="34" charset="0"/>
            </a:endParaRPr>
          </a:p>
        </p:txBody>
      </p:sp>
      <p:sp>
        <p:nvSpPr>
          <p:cNvPr id="8" name="Rectangle 1"/>
          <p:cNvSpPr>
            <a:spLocks noGrp="1" noChangeArrowheads="1"/>
          </p:cNvSpPr>
          <p:nvPr>
            <p:ph type="title"/>
          </p:nvPr>
        </p:nvSpPr>
        <p:spPr bwMode="auto">
          <a:xfrm>
            <a:off x="156753" y="109155"/>
            <a:ext cx="11848013"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492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lgn="ctr">
              <a:lnSpc>
                <a:spcPct val="100000"/>
              </a:lnSpc>
            </a:pPr>
            <a:r>
              <a:rPr kumimoji="0" lang="uk-UA" altLang="ru-RU" sz="2000" b="1"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Вимоги Закону</a:t>
            </a:r>
            <a:r>
              <a:rPr kumimoji="0" lang="uk-UA" altLang="ru-RU" sz="2000" b="1" i="0" u="none" strike="noStrike" cap="none" normalizeH="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України від 15.01.2015 № 124 </a:t>
            </a:r>
            <a:r>
              <a:rPr kumimoji="0" lang="uk-UA" altLang="ru-RU" sz="2000" b="1"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«Про </a:t>
            </a:r>
            <a:r>
              <a:rPr lang="uk-UA" altLang="ru-RU" sz="20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технічні регламенти та оцінку відповідності» та Технічного регламенту </a:t>
            </a:r>
            <a:r>
              <a:rPr kumimoji="0" lang="uk-UA" altLang="ru-RU" sz="2000" b="1"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безпеки рухомого складу залізничного</a:t>
            </a:r>
            <a:r>
              <a:rPr kumimoji="0" lang="uk-UA" altLang="ru-RU" sz="2000" b="1" i="0" u="none" strike="noStrike" cap="none" normalizeH="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uk-UA" altLang="ru-RU" sz="2000" b="1" i="0" u="none" strike="noStrike" cap="none" normalizeH="0" baseline="0" dirty="0" smtClean="0">
                <a:ln>
                  <a:noFill/>
                </a:ln>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транспорту затвердженого </a:t>
            </a:r>
            <a:r>
              <a:rPr lang="uk-UA" altLang="ru-RU" sz="20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Постановою </a:t>
            </a:r>
            <a:r>
              <a:rPr lang="uk-UA" altLang="ru-RU" sz="2000" b="1"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Кабінету Міністрів України від 30.12.2015 № </a:t>
            </a:r>
            <a:r>
              <a:rPr lang="uk-UA" altLang="ru-RU" sz="2000" b="1" dirty="0" smtClean="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rPr>
              <a:t>1194</a:t>
            </a:r>
            <a:r>
              <a:rPr lang="uk-UA" altLang="ru-RU" sz="1600" dirty="0" smtClean="0">
                <a:solidFill>
                  <a:srgbClr val="002060"/>
                </a:solidFill>
                <a:latin typeface="Times New Roman" panose="02020603050405020304" pitchFamily="18" charset="0"/>
                <a:ea typeface="Times New Roman" panose="02020603050405020304" pitchFamily="18" charset="0"/>
                <a:cs typeface="Times New Roman" panose="02020603050405020304" pitchFamily="18" charset="0"/>
              </a:rPr>
              <a:t>                                                                                       </a:t>
            </a:r>
            <a:r>
              <a:rPr kumimoji="0" lang="uk-UA" altLang="ru-RU" sz="1600" b="0" i="0" u="none" strike="noStrike" cap="none" normalizeH="0" dirty="0" smtClean="0">
                <a:ln>
                  <a:noFill/>
                </a:ln>
                <a:solidFill>
                  <a:srgbClr val="00206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uk-UA" altLang="ru-RU" sz="1600" b="0" i="0" u="none" strike="noStrike" cap="none" normalizeH="0" baseline="0" dirty="0" smtClean="0">
              <a:ln>
                <a:noFill/>
              </a:ln>
              <a:solidFill>
                <a:srgbClr val="002060"/>
              </a:solidFill>
              <a:effectLst/>
              <a:latin typeface="Times New Roman" panose="02020603050405020304" pitchFamily="18" charset="0"/>
              <a:cs typeface="Times New Roman" panose="02020603050405020304" pitchFamily="18" charset="0"/>
            </a:endParaRPr>
          </a:p>
        </p:txBody>
      </p:sp>
      <p:graphicFrame>
        <p:nvGraphicFramePr>
          <p:cNvPr id="9" name="Объект 3"/>
          <p:cNvGraphicFramePr>
            <a:graphicFrameLocks noGrp="1"/>
          </p:cNvGraphicFramePr>
          <p:nvPr>
            <p:ph idx="1"/>
            <p:extLst>
              <p:ext uri="{D42A27DB-BD31-4B8C-83A1-F6EECF244321}">
                <p14:modId xmlns:p14="http://schemas.microsoft.com/office/powerpoint/2010/main" val="845306887"/>
              </p:ext>
            </p:extLst>
          </p:nvPr>
        </p:nvGraphicFramePr>
        <p:xfrm>
          <a:off x="184733" y="1445829"/>
          <a:ext cx="11817640" cy="684326"/>
        </p:xfrm>
        <a:graphic>
          <a:graphicData uri="http://schemas.openxmlformats.org/drawingml/2006/table">
            <a:tbl>
              <a:tblPr firstRow="1" firstCol="1" bandRow="1" bandCol="1">
                <a:tableStyleId>{5C22544A-7EE6-4342-B048-85BDC9FD1C3A}</a:tableStyleId>
              </a:tblPr>
              <a:tblGrid>
                <a:gridCol w="1443376"/>
                <a:gridCol w="1387023"/>
                <a:gridCol w="1042985"/>
                <a:gridCol w="1482038"/>
                <a:gridCol w="2496767"/>
                <a:gridCol w="1014728"/>
                <a:gridCol w="1361872"/>
                <a:gridCol w="1588851"/>
              </a:tblGrid>
              <a:tr h="0">
                <a:tc gridSpan="8">
                  <a:txBody>
                    <a:bodyPr/>
                    <a:lstStyle/>
                    <a:p>
                      <a:pPr algn="ctr">
                        <a:spcAft>
                          <a:spcPts val="0"/>
                        </a:spcAft>
                      </a:pPr>
                      <a:r>
                        <a:rPr lang="uk-UA" altLang="ru-RU" sz="1800" b="1" dirty="0" smtClean="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Обов’язковій о</a:t>
                      </a:r>
                      <a:r>
                        <a:rPr kumimoji="0" lang="uk-UA" altLang="ru-RU" sz="1800" b="1" i="0" u="none" strike="noStrike" cap="none" normalizeH="0" baseline="0" dirty="0" smtClean="0">
                          <a:ln>
                            <a:noFill/>
                          </a:ln>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цінці відповідності підлягає </a:t>
                      </a:r>
                      <a:r>
                        <a:rPr lang="uk-UA" sz="1800" baseline="0" dirty="0" smtClean="0">
                          <a:solidFill>
                            <a:schemeClr val="bg1"/>
                          </a:solidFill>
                          <a:effectLst/>
                        </a:rPr>
                        <a:t> </a:t>
                      </a:r>
                      <a:r>
                        <a:rPr lang="uk-UA" sz="1800" dirty="0" smtClean="0">
                          <a:solidFill>
                            <a:schemeClr val="bg1"/>
                          </a:solidFill>
                          <a:effectLst/>
                        </a:rPr>
                        <a:t>рухомий склад при:</a:t>
                      </a: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410006">
                <a:tc>
                  <a:txBody>
                    <a:bodyPr/>
                    <a:lstStyle/>
                    <a:p>
                      <a:pPr algn="ctr">
                        <a:spcAft>
                          <a:spcPts val="0"/>
                        </a:spcAft>
                      </a:pPr>
                      <a:r>
                        <a:rPr lang="uk-UA" sz="1600" b="1" spc="0" baseline="0" dirty="0" smtClean="0">
                          <a:solidFill>
                            <a:schemeClr val="tx1"/>
                          </a:solidFill>
                          <a:effectLst/>
                        </a:rPr>
                        <a:t>проектуванні</a:t>
                      </a:r>
                      <a:endParaRPr lang="ru-RU" sz="1600" b="1" spc="0" baseline="0" dirty="0">
                        <a:solidFill>
                          <a:schemeClr val="tx1"/>
                        </a:solidFill>
                        <a:effectLst/>
                        <a:latin typeface="Times New Roman" panose="02020603050405020304" pitchFamily="18" charset="0"/>
                        <a:ea typeface="Times New Roman" panose="02020603050405020304" pitchFamily="18" charset="0"/>
                      </a:endParaRPr>
                    </a:p>
                  </a:txBody>
                  <a:tcPr marL="68580" marR="68580" marT="0" marB="0">
                    <a:solidFill>
                      <a:srgbClr val="92D050"/>
                    </a:solidFill>
                  </a:tcPr>
                </a:tc>
                <a:tc>
                  <a:txBody>
                    <a:bodyPr/>
                    <a:lstStyle/>
                    <a:p>
                      <a:pPr algn="ctr">
                        <a:spcAft>
                          <a:spcPts val="0"/>
                        </a:spcAft>
                      </a:pPr>
                      <a:r>
                        <a:rPr lang="uk-UA" sz="1600" b="1" spc="0" baseline="0" dirty="0" smtClean="0">
                          <a:effectLst/>
                        </a:rPr>
                        <a:t>виробництві</a:t>
                      </a:r>
                      <a:endParaRPr lang="ru-RU" sz="1600" b="1" spc="0" baseline="0" dirty="0">
                        <a:effectLst/>
                        <a:latin typeface="Times New Roman" panose="02020603050405020304" pitchFamily="18" charset="0"/>
                        <a:ea typeface="Times New Roman" panose="02020603050405020304" pitchFamily="18" charset="0"/>
                      </a:endParaRPr>
                    </a:p>
                  </a:txBody>
                  <a:tcPr marL="68580" marR="68580" marT="0" marB="0">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600" b="1" dirty="0" smtClean="0">
                          <a:effectLst/>
                          <a:highlight>
                            <a:srgbClr val="FFFF00"/>
                          </a:highlight>
                        </a:rPr>
                        <a:t>монтажі</a:t>
                      </a:r>
                      <a:endParaRPr lang="ru-RU" sz="1600" b="1" dirty="0" smtClean="0">
                        <a:effectLst/>
                        <a:latin typeface="Times New Roman" panose="02020603050405020304" pitchFamily="18" charset="0"/>
                        <a:ea typeface="Times New Roman" panose="02020603050405020304" pitchFamily="18" charset="0"/>
                      </a:endParaRPr>
                    </a:p>
                  </a:txBody>
                  <a:tcPr marL="68580" marR="68580" marT="0" marB="0">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600" b="1" dirty="0" smtClean="0">
                          <a:effectLst/>
                          <a:highlight>
                            <a:srgbClr val="FFFF00"/>
                          </a:highlight>
                        </a:rPr>
                        <a:t>налагодженні</a:t>
                      </a:r>
                      <a:endParaRPr lang="ru-RU" sz="1600" b="1" dirty="0" smtClean="0">
                        <a:effectLst/>
                        <a:latin typeface="Times New Roman" panose="02020603050405020304" pitchFamily="18" charset="0"/>
                        <a:ea typeface="Times New Roman" panose="02020603050405020304" pitchFamily="18" charset="0"/>
                      </a:endParaRPr>
                    </a:p>
                  </a:txBody>
                  <a:tcPr marL="68580" marR="68580" marT="0" marB="0">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600" b="1" dirty="0" smtClean="0">
                          <a:effectLst/>
                          <a:highlight>
                            <a:srgbClr val="FFFF00"/>
                          </a:highlight>
                        </a:rPr>
                        <a:t>введенні в експлуатацію</a:t>
                      </a:r>
                    </a:p>
                  </a:txBody>
                  <a:tcPr marL="68580" marR="68580" marT="0" marB="0">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600" b="1" dirty="0" smtClean="0">
                          <a:effectLst/>
                          <a:latin typeface="Times New Roman" panose="02020603050405020304" pitchFamily="18" charset="0"/>
                          <a:ea typeface="Times New Roman" panose="02020603050405020304" pitchFamily="18" charset="0"/>
                        </a:rPr>
                        <a:t>ремонті</a:t>
                      </a:r>
                      <a:endParaRPr lang="ru-RU" sz="1600" b="1" dirty="0" smtClean="0">
                        <a:effectLst/>
                        <a:latin typeface="Times New Roman" panose="02020603050405020304" pitchFamily="18" charset="0"/>
                        <a:ea typeface="Times New Roman" panose="02020603050405020304" pitchFamily="18" charset="0"/>
                      </a:endParaRPr>
                    </a:p>
                  </a:txBody>
                  <a:tcPr marL="68580" marR="68580" marT="0" marB="0">
                    <a:solidFill>
                      <a:srgbClr val="FFFF0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uk-UA" sz="1600" b="1" dirty="0" smtClean="0">
                          <a:effectLst/>
                          <a:highlight>
                            <a:srgbClr val="FFFF00"/>
                          </a:highlight>
                          <a:latin typeface="+mn-lt"/>
                          <a:ea typeface="+mn-ea"/>
                        </a:rPr>
                        <a:t>модернізації</a:t>
                      </a:r>
                      <a:endParaRPr lang="ru-RU" sz="1600" b="1" dirty="0" smtClean="0">
                        <a:effectLst/>
                        <a:latin typeface="Times New Roman" panose="02020603050405020304" pitchFamily="18" charset="0"/>
                        <a:ea typeface="Times New Roman" panose="02020603050405020304" pitchFamily="18" charset="0"/>
                      </a:endParaRPr>
                    </a:p>
                  </a:txBody>
                  <a:tcPr marL="68580" marR="68580" marT="0" marB="0">
                    <a:solidFill>
                      <a:srgbClr val="FFFF0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uk-UA" sz="1600" b="1" i="0" u="none" strike="noStrike" kern="1200" cap="none" spc="-40" normalizeH="0" baseline="0" noProof="0" dirty="0" smtClean="0">
                          <a:ln>
                            <a:noFill/>
                          </a:ln>
                          <a:solidFill>
                            <a:prstClr val="black"/>
                          </a:solidFill>
                          <a:effectLst/>
                          <a:highlight>
                            <a:srgbClr val="FFFF00"/>
                          </a:highlight>
                          <a:uLnTx/>
                          <a:uFillTx/>
                          <a:latin typeface="+mn-lt"/>
                          <a:ea typeface="+mn-ea"/>
                          <a:cs typeface="+mn-cs"/>
                        </a:rPr>
                        <a:t>експлуатації</a:t>
                      </a:r>
                      <a:endParaRPr kumimoji="0" lang="ru-RU" sz="1600" b="1" i="0" u="none" strike="noStrike" kern="1200" cap="none" spc="-40" normalizeH="0" baseline="0" noProof="0" dirty="0" smtClean="0">
                        <a:ln>
                          <a:noFill/>
                        </a:ln>
                        <a:solidFill>
                          <a:prstClr val="black"/>
                        </a:solidFill>
                        <a:effectLst/>
                        <a:uLnTx/>
                        <a:uFillTx/>
                        <a:latin typeface="Times New Roman" panose="02020603050405020304" pitchFamily="18" charset="0"/>
                        <a:ea typeface="Times New Roman" panose="02020603050405020304" pitchFamily="18" charset="0"/>
                        <a:cs typeface="+mn-cs"/>
                      </a:endParaRPr>
                    </a:p>
                  </a:txBody>
                  <a:tcPr marL="68580" marR="68580" marT="0" marB="0">
                    <a:solidFill>
                      <a:srgbClr val="FFFF00"/>
                    </a:solidFill>
                  </a:tcPr>
                </a:tc>
              </a:tr>
            </a:tbl>
          </a:graphicData>
        </a:graphic>
      </p:graphicFrame>
      <p:sp>
        <p:nvSpPr>
          <p:cNvPr id="10" name="Заголовок 1"/>
          <p:cNvSpPr txBox="1">
            <a:spLocks/>
          </p:cNvSpPr>
          <p:nvPr/>
        </p:nvSpPr>
        <p:spPr>
          <a:xfrm>
            <a:off x="481145" y="2446986"/>
            <a:ext cx="10515600" cy="1181690"/>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lnSpc>
                <a:spcPct val="50000"/>
              </a:lnSpc>
            </a:pPr>
            <a:r>
              <a:rPr lang="uk-UA" sz="2200" b="1" dirty="0" smtClean="0">
                <a:solidFill>
                  <a:schemeClr val="accent1">
                    <a:lumMod val="50000"/>
                  </a:schemeClr>
                </a:solidFill>
                <a:latin typeface="Times New Roman" panose="02020603050405020304" pitchFamily="18" charset="0"/>
                <a:cs typeface="Times New Roman" panose="02020603050405020304" pitchFamily="18" charset="0"/>
              </a:rPr>
              <a:t>Зміни підходів до оцінки відповідності</a:t>
            </a:r>
            <a:r>
              <a:rPr lang="uk-UA" sz="2700" b="1" dirty="0" smtClean="0">
                <a:solidFill>
                  <a:schemeClr val="accent1">
                    <a:lumMod val="50000"/>
                  </a:schemeClr>
                </a:solidFill>
                <a:latin typeface="Times New Roman" panose="02020603050405020304" pitchFamily="18" charset="0"/>
                <a:cs typeface="Times New Roman" panose="02020603050405020304" pitchFamily="18" charset="0"/>
              </a:rPr>
              <a:t/>
            </a:r>
            <a:br>
              <a:rPr lang="uk-UA" sz="2700" b="1" dirty="0" smtClean="0">
                <a:solidFill>
                  <a:schemeClr val="accent1">
                    <a:lumMod val="50000"/>
                  </a:schemeClr>
                </a:solidFill>
                <a:latin typeface="Times New Roman" panose="02020603050405020304" pitchFamily="18" charset="0"/>
                <a:cs typeface="Times New Roman" panose="02020603050405020304" pitchFamily="18" charset="0"/>
              </a:rPr>
            </a:br>
            <a:r>
              <a:rPr lang="uk-UA" sz="2700" b="1" dirty="0" smtClean="0">
                <a:solidFill>
                  <a:schemeClr val="accent1">
                    <a:lumMod val="50000"/>
                  </a:schemeClr>
                </a:solidFill>
                <a:latin typeface="Times New Roman" panose="02020603050405020304" pitchFamily="18" charset="0"/>
                <a:cs typeface="Times New Roman" panose="02020603050405020304" pitchFamily="18" charset="0"/>
              </a:rPr>
              <a:t/>
            </a:r>
            <a:br>
              <a:rPr lang="uk-UA" sz="2700" b="1" dirty="0" smtClean="0">
                <a:solidFill>
                  <a:schemeClr val="accent1">
                    <a:lumMod val="50000"/>
                  </a:schemeClr>
                </a:solidFill>
                <a:latin typeface="Times New Roman" panose="02020603050405020304" pitchFamily="18" charset="0"/>
                <a:cs typeface="Times New Roman" panose="02020603050405020304" pitchFamily="18" charset="0"/>
              </a:rPr>
            </a:br>
            <a:r>
              <a:rPr lang="uk-UA" sz="1800" b="1" dirty="0" smtClean="0">
                <a:solidFill>
                  <a:schemeClr val="accent1">
                    <a:lumMod val="50000"/>
                  </a:schemeClr>
                </a:solidFill>
                <a:latin typeface="Times New Roman" panose="02020603050405020304" pitchFamily="18" charset="0"/>
                <a:cs typeface="Times New Roman" panose="02020603050405020304" pitchFamily="18" charset="0"/>
              </a:rPr>
              <a:t>                                                                                                            </a:t>
            </a:r>
            <a:r>
              <a:rPr lang="uk-UA" sz="2000" b="1" dirty="0" smtClean="0">
                <a:solidFill>
                  <a:schemeClr val="accent1">
                    <a:lumMod val="50000"/>
                  </a:schemeClr>
                </a:solidFill>
                <a:latin typeface="Times New Roman" panose="02020603050405020304" pitchFamily="18" charset="0"/>
                <a:cs typeface="Times New Roman" panose="02020603050405020304" pitchFamily="18" charset="0"/>
              </a:rPr>
              <a:t/>
            </a:r>
            <a:br>
              <a:rPr lang="uk-UA" sz="2000" b="1" dirty="0" smtClean="0">
                <a:solidFill>
                  <a:schemeClr val="accent1">
                    <a:lumMod val="50000"/>
                  </a:schemeClr>
                </a:solidFill>
                <a:latin typeface="Times New Roman" panose="02020603050405020304" pitchFamily="18" charset="0"/>
                <a:cs typeface="Times New Roman" panose="02020603050405020304" pitchFamily="18" charset="0"/>
              </a:rPr>
            </a:br>
            <a:r>
              <a:rPr lang="uk-UA" sz="2000" b="1" dirty="0" smtClean="0">
                <a:solidFill>
                  <a:schemeClr val="accent1">
                    <a:lumMod val="50000"/>
                  </a:schemeClr>
                </a:solidFill>
                <a:latin typeface="Times New Roman" panose="02020603050405020304" pitchFamily="18" charset="0"/>
                <a:cs typeface="Times New Roman" panose="02020603050405020304" pitchFamily="18" charset="0"/>
              </a:rPr>
              <a:t>   </a:t>
            </a:r>
            <a:endParaRPr lang="ru-RU" sz="2000" b="1" dirty="0">
              <a:solidFill>
                <a:schemeClr val="accent1">
                  <a:lumMod val="50000"/>
                </a:schemeClr>
              </a:solidFill>
              <a:latin typeface="Times New Roman" panose="02020603050405020304" pitchFamily="18" charset="0"/>
              <a:cs typeface="Times New Roman" panose="02020603050405020304" pitchFamily="18" charset="0"/>
            </a:endParaRPr>
          </a:p>
        </p:txBody>
      </p:sp>
      <p:graphicFrame>
        <p:nvGraphicFramePr>
          <p:cNvPr id="11" name="Объект 5"/>
          <p:cNvGraphicFramePr>
            <a:graphicFrameLocks/>
          </p:cNvGraphicFramePr>
          <p:nvPr>
            <p:extLst>
              <p:ext uri="{D42A27DB-BD31-4B8C-83A1-F6EECF244321}">
                <p14:modId xmlns:p14="http://schemas.microsoft.com/office/powerpoint/2010/main" val="2282170526"/>
              </p:ext>
            </p:extLst>
          </p:nvPr>
        </p:nvGraphicFramePr>
        <p:xfrm>
          <a:off x="412747" y="3359397"/>
          <a:ext cx="4864647" cy="2655037"/>
        </p:xfrm>
        <a:graphic>
          <a:graphicData uri="http://schemas.openxmlformats.org/drawingml/2006/table">
            <a:tbl>
              <a:tblPr firstRow="1" firstCol="1" bandRow="1">
                <a:tableStyleId>{5C22544A-7EE6-4342-B048-85BDC9FD1C3A}</a:tableStyleId>
              </a:tblPr>
              <a:tblGrid>
                <a:gridCol w="1390687"/>
                <a:gridCol w="1110343"/>
                <a:gridCol w="1371600"/>
                <a:gridCol w="992017"/>
              </a:tblGrid>
              <a:tr h="701224">
                <a:tc>
                  <a:txBody>
                    <a:bodyPr/>
                    <a:lstStyle/>
                    <a:p>
                      <a:pPr>
                        <a:lnSpc>
                          <a:spcPct val="107000"/>
                        </a:lnSpc>
                        <a:spcAft>
                          <a:spcPts val="0"/>
                        </a:spcAft>
                      </a:pPr>
                      <a:r>
                        <a:rPr lang="uk-UA" sz="1400" noProof="0" dirty="0" smtClean="0">
                          <a:effectLst/>
                          <a:latin typeface="Times New Roman" panose="02020603050405020304" pitchFamily="18" charset="0"/>
                          <a:cs typeface="Times New Roman" panose="02020603050405020304" pitchFamily="18" charset="0"/>
                        </a:rPr>
                        <a:t>Об’єкт оцінки відповідності</a:t>
                      </a:r>
                      <a:endParaRPr lang="uk-UA" sz="1400" noProof="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uk-UA" sz="1400" noProof="0" dirty="0" smtClean="0">
                          <a:effectLst/>
                          <a:latin typeface="Times New Roman" panose="02020603050405020304" pitchFamily="18" charset="0"/>
                          <a:cs typeface="Times New Roman" panose="02020603050405020304" pitchFamily="18" charset="0"/>
                        </a:rPr>
                        <a:t>Процедура</a:t>
                      </a:r>
                      <a:endParaRPr lang="uk-UA" sz="1400" noProof="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uk-UA" sz="1400" noProof="0" dirty="0" smtClean="0">
                          <a:effectLst/>
                          <a:latin typeface="Times New Roman" panose="02020603050405020304" pitchFamily="18" charset="0"/>
                          <a:cs typeface="Times New Roman" panose="02020603050405020304" pitchFamily="18" charset="0"/>
                        </a:rPr>
                        <a:t>Орган оцінки відповідності</a:t>
                      </a:r>
                      <a:endParaRPr lang="uk-UA" sz="1400" noProof="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uk-UA" sz="1400" noProof="0" dirty="0" smtClean="0">
                          <a:effectLst/>
                          <a:latin typeface="Times New Roman" panose="02020603050405020304" pitchFamily="18" charset="0"/>
                          <a:cs typeface="Times New Roman" panose="02020603050405020304" pitchFamily="18" charset="0"/>
                        </a:rPr>
                        <a:t>Документ</a:t>
                      </a:r>
                      <a:endParaRPr lang="uk-UA" sz="1400" noProof="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1953813">
                <a:tc>
                  <a:txBody>
                    <a:bodyPr/>
                    <a:lstStyle/>
                    <a:p>
                      <a:pPr>
                        <a:lnSpc>
                          <a:spcPct val="107000"/>
                        </a:lnSpc>
                        <a:spcAft>
                          <a:spcPts val="0"/>
                        </a:spcAft>
                      </a:pPr>
                      <a:endParaRPr lang="uk-UA" sz="1400" noProof="0" dirty="0" smtClean="0">
                        <a:effectLst/>
                        <a:latin typeface="Times New Roman" panose="02020603050405020304" pitchFamily="18" charset="0"/>
                        <a:cs typeface="Times New Roman" panose="02020603050405020304" pitchFamily="18" charset="0"/>
                      </a:endParaRPr>
                    </a:p>
                    <a:p>
                      <a:pPr>
                        <a:lnSpc>
                          <a:spcPct val="107000"/>
                        </a:lnSpc>
                        <a:spcAft>
                          <a:spcPts val="0"/>
                        </a:spcAft>
                      </a:pPr>
                      <a:endParaRPr lang="uk-UA" sz="1400" noProof="0" dirty="0" smtClean="0">
                        <a:effectLst/>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7000"/>
                        </a:lnSpc>
                        <a:spcBef>
                          <a:spcPts val="0"/>
                        </a:spcBef>
                        <a:spcAft>
                          <a:spcPts val="0"/>
                        </a:spcAft>
                        <a:buClrTx/>
                        <a:buSzTx/>
                        <a:buFontTx/>
                        <a:buNone/>
                        <a:tabLst/>
                        <a:defRPr/>
                      </a:pPr>
                      <a:r>
                        <a:rPr lang="uk-UA" sz="1400" noProof="0" dirty="0" smtClean="0">
                          <a:effectLst/>
                          <a:latin typeface="Times New Roman" panose="02020603050405020304" pitchFamily="18" charset="0"/>
                          <a:cs typeface="Times New Roman" panose="02020603050405020304" pitchFamily="18" charset="0"/>
                        </a:rPr>
                        <a:t>Послуги з ремонту, ТО, експлуатації</a:t>
                      </a:r>
                      <a:endParaRPr lang="uk-UA" sz="1400" noProof="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endParaRPr lang="uk-UA" sz="1400" noProof="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endParaRPr lang="uk-UA" sz="1400" noProof="0" dirty="0" smtClean="0">
                        <a:effectLst/>
                        <a:latin typeface="Times New Roman" panose="02020603050405020304" pitchFamily="18" charset="0"/>
                        <a:cs typeface="Times New Roman" panose="02020603050405020304" pitchFamily="18" charset="0"/>
                      </a:endParaRPr>
                    </a:p>
                    <a:p>
                      <a:pPr>
                        <a:lnSpc>
                          <a:spcPct val="107000"/>
                        </a:lnSpc>
                        <a:spcAft>
                          <a:spcPts val="0"/>
                        </a:spcAft>
                      </a:pPr>
                      <a:endParaRPr lang="uk-UA" sz="1400" noProof="0" dirty="0" smtClean="0">
                        <a:effectLst/>
                        <a:latin typeface="Times New Roman" panose="02020603050405020304" pitchFamily="18" charset="0"/>
                        <a:cs typeface="Times New Roman" panose="02020603050405020304" pitchFamily="18" charset="0"/>
                      </a:endParaRPr>
                    </a:p>
                    <a:p>
                      <a:pPr>
                        <a:lnSpc>
                          <a:spcPct val="107000"/>
                        </a:lnSpc>
                        <a:spcAft>
                          <a:spcPts val="0"/>
                        </a:spcAft>
                      </a:pPr>
                      <a:endParaRPr lang="uk-UA" sz="1400" noProof="0" dirty="0" smtClean="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uk-UA" sz="1400" noProof="0" dirty="0" smtClean="0">
                          <a:effectLst/>
                          <a:latin typeface="Times New Roman" panose="02020603050405020304" pitchFamily="18" charset="0"/>
                          <a:cs typeface="Times New Roman" panose="02020603050405020304" pitchFamily="18" charset="0"/>
                        </a:rPr>
                        <a:t>Атестація</a:t>
                      </a:r>
                      <a:endParaRPr lang="uk-UA" sz="1400" noProof="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uk-UA" sz="1400" noProof="0" dirty="0" smtClean="0">
                          <a:effectLst/>
                          <a:latin typeface="Times New Roman" panose="02020603050405020304" pitchFamily="18" charset="0"/>
                          <a:cs typeface="Times New Roman" panose="02020603050405020304" pitchFamily="18" charset="0"/>
                        </a:rPr>
                        <a:t>-</a:t>
                      </a:r>
                      <a:endParaRPr lang="uk-UA" sz="1400" noProof="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endParaRPr lang="uk-UA" sz="1400" noProof="0" dirty="0" smtClean="0">
                        <a:effectLst/>
                        <a:latin typeface="Times New Roman" panose="02020603050405020304" pitchFamily="18" charset="0"/>
                        <a:cs typeface="Times New Roman" panose="02020603050405020304" pitchFamily="18" charset="0"/>
                      </a:endParaRPr>
                    </a:p>
                    <a:p>
                      <a:pPr>
                        <a:lnSpc>
                          <a:spcPct val="107000"/>
                        </a:lnSpc>
                        <a:spcAft>
                          <a:spcPts val="0"/>
                        </a:spcAft>
                      </a:pPr>
                      <a:endParaRPr lang="uk-UA" sz="1400" noProof="0" dirty="0" smtClean="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uk-UA" sz="1400" noProof="0" dirty="0" smtClean="0">
                          <a:effectLst/>
                          <a:latin typeface="Times New Roman" panose="02020603050405020304" pitchFamily="18" charset="0"/>
                          <a:cs typeface="Times New Roman" panose="02020603050405020304" pitchFamily="18" charset="0"/>
                        </a:rPr>
                        <a:t>Департаменти</a:t>
                      </a:r>
                    </a:p>
                    <a:p>
                      <a:pPr algn="ctr">
                        <a:lnSpc>
                          <a:spcPct val="107000"/>
                        </a:lnSpc>
                        <a:spcAft>
                          <a:spcPts val="0"/>
                        </a:spcAft>
                      </a:pPr>
                      <a:r>
                        <a:rPr lang="uk-UA" sz="1400" noProof="0" dirty="0" smtClean="0">
                          <a:effectLst/>
                          <a:latin typeface="Times New Roman" panose="02020603050405020304" pitchFamily="18" charset="0"/>
                          <a:cs typeface="Times New Roman" panose="02020603050405020304" pitchFamily="18" charset="0"/>
                        </a:rPr>
                        <a:t>АТ «Укрзалізниця»</a:t>
                      </a:r>
                      <a:endParaRPr lang="uk-UA" sz="1400" noProof="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endParaRPr lang="uk-UA" sz="1400" noProof="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endParaRPr lang="uk-UA" sz="1400" noProof="0" dirty="0" smtClean="0">
                        <a:effectLst/>
                        <a:latin typeface="Times New Roman" panose="02020603050405020304" pitchFamily="18" charset="0"/>
                        <a:cs typeface="Times New Roman" panose="02020603050405020304" pitchFamily="18" charset="0"/>
                      </a:endParaRPr>
                    </a:p>
                    <a:p>
                      <a:pPr algn="ctr">
                        <a:lnSpc>
                          <a:spcPct val="107000"/>
                        </a:lnSpc>
                        <a:spcAft>
                          <a:spcPts val="0"/>
                        </a:spcAft>
                      </a:pPr>
                      <a:endParaRPr lang="uk-UA" sz="1400" noProof="0" dirty="0" smtClean="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uk-UA" sz="1400" noProof="0" dirty="0" smtClean="0">
                          <a:effectLst/>
                          <a:latin typeface="Times New Roman" panose="02020603050405020304" pitchFamily="18" charset="0"/>
                          <a:cs typeface="Times New Roman" panose="02020603050405020304" pitchFamily="18" charset="0"/>
                        </a:rPr>
                        <a:t>Атестат </a:t>
                      </a:r>
                    </a:p>
                    <a:p>
                      <a:pPr algn="ctr">
                        <a:lnSpc>
                          <a:spcPct val="107000"/>
                        </a:lnSpc>
                        <a:spcAft>
                          <a:spcPts val="0"/>
                        </a:spcAft>
                      </a:pPr>
                      <a:r>
                        <a:rPr lang="uk-UA" sz="1400" noProof="0" dirty="0" smtClean="0">
                          <a:effectLst/>
                          <a:latin typeface="Times New Roman" panose="02020603050405020304" pitchFamily="18" charset="0"/>
                          <a:cs typeface="Times New Roman" panose="02020603050405020304" pitchFamily="18" charset="0"/>
                        </a:rPr>
                        <a:t>АТ «УЗ»</a:t>
                      </a:r>
                      <a:endParaRPr lang="uk-UA" sz="1400" noProof="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endParaRPr lang="uk-UA" sz="1400" noProof="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12" name="Стрелка вправо 11"/>
          <p:cNvSpPr/>
          <p:nvPr/>
        </p:nvSpPr>
        <p:spPr>
          <a:xfrm>
            <a:off x="5277394" y="3209174"/>
            <a:ext cx="1823622" cy="3431047"/>
          </a:xfrm>
          <a:prstGeom prst="rightArrow">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400" b="1" dirty="0" smtClean="0">
                <a:solidFill>
                  <a:srgbClr val="C00000"/>
                </a:solidFill>
              </a:rPr>
              <a:t>Вимог законодавства  до процедури  оцінки відповідності, інспектування, випробування</a:t>
            </a:r>
            <a:endParaRPr lang="ru-RU" sz="1400" b="1" dirty="0">
              <a:solidFill>
                <a:srgbClr val="C00000"/>
              </a:solidFill>
            </a:endParaRPr>
          </a:p>
        </p:txBody>
      </p:sp>
      <p:graphicFrame>
        <p:nvGraphicFramePr>
          <p:cNvPr id="13" name="Таблица 12"/>
          <p:cNvGraphicFramePr>
            <a:graphicFrameLocks noGrp="1"/>
          </p:cNvGraphicFramePr>
          <p:nvPr>
            <p:extLst>
              <p:ext uri="{D42A27DB-BD31-4B8C-83A1-F6EECF244321}">
                <p14:modId xmlns:p14="http://schemas.microsoft.com/office/powerpoint/2010/main" val="605867539"/>
              </p:ext>
            </p:extLst>
          </p:nvPr>
        </p:nvGraphicFramePr>
        <p:xfrm>
          <a:off x="7080069" y="3359399"/>
          <a:ext cx="4911633" cy="2675753"/>
        </p:xfrm>
        <a:graphic>
          <a:graphicData uri="http://schemas.openxmlformats.org/drawingml/2006/table">
            <a:tbl>
              <a:tblPr firstRow="1" firstCol="1" bandRow="1">
                <a:tableStyleId>{5C22544A-7EE6-4342-B048-85BDC9FD1C3A}</a:tableStyleId>
              </a:tblPr>
              <a:tblGrid>
                <a:gridCol w="1273099"/>
                <a:gridCol w="1195781"/>
                <a:gridCol w="1423851"/>
                <a:gridCol w="1018902"/>
              </a:tblGrid>
              <a:tr h="638373">
                <a:tc>
                  <a:txBody>
                    <a:bodyPr/>
                    <a:lstStyle/>
                    <a:p>
                      <a:pPr algn="ctr">
                        <a:lnSpc>
                          <a:spcPct val="107000"/>
                        </a:lnSpc>
                        <a:spcAft>
                          <a:spcPts val="0"/>
                        </a:spcAft>
                      </a:pPr>
                      <a:r>
                        <a:rPr lang="uk-UA" sz="1400" dirty="0">
                          <a:effectLst/>
                          <a:latin typeface="Times New Roman" panose="02020603050405020304" pitchFamily="18" charset="0"/>
                          <a:cs typeface="Times New Roman" panose="02020603050405020304" pitchFamily="18" charset="0"/>
                        </a:rPr>
                        <a:t>Об</a:t>
                      </a:r>
                      <a:r>
                        <a:rPr lang="en-US" sz="1400" dirty="0">
                          <a:effectLst/>
                          <a:latin typeface="Times New Roman" panose="02020603050405020304" pitchFamily="18" charset="0"/>
                          <a:cs typeface="Times New Roman" panose="02020603050405020304" pitchFamily="18" charset="0"/>
                        </a:rPr>
                        <a:t>’</a:t>
                      </a:r>
                      <a:r>
                        <a:rPr lang="uk-UA" sz="1400" dirty="0" err="1">
                          <a:effectLst/>
                          <a:latin typeface="Times New Roman" panose="02020603050405020304" pitchFamily="18" charset="0"/>
                          <a:cs typeface="Times New Roman" panose="02020603050405020304" pitchFamily="18" charset="0"/>
                        </a:rPr>
                        <a:t>єкт</a:t>
                      </a:r>
                      <a:r>
                        <a:rPr lang="uk-UA" sz="1400" dirty="0">
                          <a:effectLst/>
                          <a:latin typeface="Times New Roman" panose="02020603050405020304" pitchFamily="18" charset="0"/>
                          <a:cs typeface="Times New Roman" panose="02020603050405020304" pitchFamily="18" charset="0"/>
                        </a:rPr>
                        <a:t> оцінки відповідності</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uk-UA" sz="1400" dirty="0">
                          <a:effectLst/>
                          <a:latin typeface="Times New Roman" panose="02020603050405020304" pitchFamily="18" charset="0"/>
                          <a:cs typeface="Times New Roman" panose="02020603050405020304" pitchFamily="18" charset="0"/>
                        </a:rPr>
                        <a:t>Процедура</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uk-UA" sz="1400" dirty="0">
                          <a:effectLst/>
                          <a:latin typeface="Times New Roman" panose="02020603050405020304" pitchFamily="18" charset="0"/>
                          <a:cs typeface="Times New Roman" panose="02020603050405020304" pitchFamily="18" charset="0"/>
                        </a:rPr>
                        <a:t>Орган оцінки відповідності</a:t>
                      </a:r>
                      <a:endParaRPr lang="ru-RU"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uk-UA" sz="1400">
                          <a:effectLst/>
                          <a:latin typeface="Times New Roman" panose="02020603050405020304" pitchFamily="18" charset="0"/>
                          <a:cs typeface="Times New Roman" panose="02020603050405020304" pitchFamily="18" charset="0"/>
                        </a:rPr>
                        <a:t>Документ</a:t>
                      </a:r>
                      <a:endParaRPr lang="ru-RU"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r h="1990905">
                <a:tc>
                  <a:txBody>
                    <a:bodyPr/>
                    <a:lstStyle/>
                    <a:p>
                      <a:pPr>
                        <a:lnSpc>
                          <a:spcPct val="107000"/>
                        </a:lnSpc>
                        <a:spcAft>
                          <a:spcPts val="0"/>
                        </a:spcAft>
                      </a:pPr>
                      <a:endParaRPr lang="uk-UA" sz="1400" dirty="0" smtClean="0">
                        <a:effectLst/>
                        <a:latin typeface="Times New Roman" panose="02020603050405020304" pitchFamily="18" charset="0"/>
                        <a:cs typeface="Times New Roman" panose="02020603050405020304" pitchFamily="18" charset="0"/>
                      </a:endParaRPr>
                    </a:p>
                    <a:p>
                      <a:pPr>
                        <a:lnSpc>
                          <a:spcPct val="107000"/>
                        </a:lnSpc>
                        <a:spcAft>
                          <a:spcPts val="0"/>
                        </a:spcAft>
                      </a:pPr>
                      <a:endParaRPr lang="uk-UA" sz="800" dirty="0" smtClean="0">
                        <a:effectLst/>
                        <a:latin typeface="Times New Roman" panose="02020603050405020304" pitchFamily="18" charset="0"/>
                        <a:cs typeface="Times New Roman" panose="02020603050405020304" pitchFamily="18" charset="0"/>
                      </a:endParaRPr>
                    </a:p>
                    <a:p>
                      <a:pPr>
                        <a:lnSpc>
                          <a:spcPct val="107000"/>
                        </a:lnSpc>
                        <a:spcAft>
                          <a:spcPts val="0"/>
                        </a:spcAft>
                      </a:pPr>
                      <a:endParaRPr lang="uk-UA" sz="1400" dirty="0" smtClean="0">
                        <a:effectLst/>
                        <a:latin typeface="Times New Roman" panose="02020603050405020304" pitchFamily="18" charset="0"/>
                        <a:cs typeface="Times New Roman" panose="02020603050405020304" pitchFamily="18" charset="0"/>
                      </a:endParaRPr>
                    </a:p>
                    <a:p>
                      <a:pPr>
                        <a:lnSpc>
                          <a:spcPct val="107000"/>
                        </a:lnSpc>
                        <a:spcAft>
                          <a:spcPts val="0"/>
                        </a:spcAft>
                      </a:pPr>
                      <a:r>
                        <a:rPr lang="uk-UA" sz="1400" dirty="0" smtClean="0">
                          <a:effectLst/>
                          <a:latin typeface="Times New Roman" panose="02020603050405020304" pitchFamily="18" charset="0"/>
                          <a:cs typeface="Times New Roman" panose="02020603050405020304" pitchFamily="18" charset="0"/>
                        </a:rPr>
                        <a:t>Послуги </a:t>
                      </a:r>
                      <a:r>
                        <a:rPr lang="uk-UA" sz="1400" dirty="0">
                          <a:effectLst/>
                          <a:latin typeface="Times New Roman" panose="02020603050405020304" pitchFamily="18" charset="0"/>
                          <a:cs typeface="Times New Roman" panose="02020603050405020304" pitchFamily="18" charset="0"/>
                        </a:rPr>
                        <a:t>з ремонту, </a:t>
                      </a:r>
                      <a:r>
                        <a:rPr lang="uk-UA" sz="1400" dirty="0" smtClean="0">
                          <a:effectLst/>
                          <a:latin typeface="Times New Roman" panose="02020603050405020304" pitchFamily="18" charset="0"/>
                          <a:cs typeface="Times New Roman" panose="02020603050405020304" pitchFamily="18" charset="0"/>
                        </a:rPr>
                        <a:t>ТО,  експлуатації</a:t>
                      </a:r>
                    </a:p>
                  </a:txBody>
                  <a:tcPr marL="68580" marR="68580" marT="0" marB="0"/>
                </a:tc>
                <a:tc>
                  <a:txBody>
                    <a:bodyPr/>
                    <a:lstStyle/>
                    <a:p>
                      <a:pPr>
                        <a:lnSpc>
                          <a:spcPct val="107000"/>
                        </a:lnSpc>
                        <a:spcAft>
                          <a:spcPts val="0"/>
                        </a:spcAft>
                      </a:pPr>
                      <a:endParaRPr lang="uk-UA" sz="1400" dirty="0" smtClean="0">
                        <a:effectLst/>
                        <a:latin typeface="Times New Roman" panose="02020603050405020304" pitchFamily="18" charset="0"/>
                        <a:cs typeface="Times New Roman" panose="02020603050405020304" pitchFamily="18" charset="0"/>
                      </a:endParaRPr>
                    </a:p>
                    <a:p>
                      <a:pPr>
                        <a:lnSpc>
                          <a:spcPct val="107000"/>
                        </a:lnSpc>
                        <a:spcAft>
                          <a:spcPts val="0"/>
                        </a:spcAft>
                      </a:pPr>
                      <a:endParaRPr lang="uk-UA" sz="1400" dirty="0" smtClean="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uk-UA" sz="1400" dirty="0" smtClean="0">
                          <a:effectLst/>
                          <a:latin typeface="Times New Roman" panose="02020603050405020304" pitchFamily="18" charset="0"/>
                          <a:cs typeface="Times New Roman" panose="02020603050405020304" pitchFamily="18" charset="0"/>
                        </a:rPr>
                        <a:t>Оцінка відповідності</a:t>
                      </a:r>
                    </a:p>
                    <a:p>
                      <a:pPr algn="ctr">
                        <a:lnSpc>
                          <a:spcPct val="107000"/>
                        </a:lnSpc>
                        <a:spcAft>
                          <a:spcPts val="0"/>
                        </a:spcAft>
                      </a:pPr>
                      <a:r>
                        <a:rPr lang="uk-UA" sz="1400" b="0" dirty="0" smtClean="0">
                          <a:effectLst/>
                          <a:latin typeface="Times New Roman" panose="02020603050405020304" pitchFamily="18" charset="0"/>
                          <a:cs typeface="Times New Roman" panose="02020603050405020304" pitchFamily="18" charset="0"/>
                        </a:rPr>
                        <a:t>(внутрішній </a:t>
                      </a:r>
                      <a:r>
                        <a:rPr lang="uk-UA" sz="1400" b="0" dirty="0">
                          <a:effectLst/>
                          <a:latin typeface="Times New Roman" panose="02020603050405020304" pitchFamily="18" charset="0"/>
                          <a:cs typeface="Times New Roman" panose="02020603050405020304" pitchFamily="18" charset="0"/>
                        </a:rPr>
                        <a:t>контроль </a:t>
                      </a:r>
                      <a:r>
                        <a:rPr lang="uk-UA" sz="1400" b="0" dirty="0" smtClean="0">
                          <a:effectLst/>
                          <a:latin typeface="Times New Roman" panose="02020603050405020304" pitchFamily="18" charset="0"/>
                          <a:cs typeface="Times New Roman" panose="02020603050405020304" pitchFamily="18" charset="0"/>
                        </a:rPr>
                        <a:t>виробництва)</a:t>
                      </a:r>
                      <a:endParaRPr lang="ru-RU" sz="14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0000"/>
                        </a:lnSpc>
                        <a:spcAft>
                          <a:spcPts val="0"/>
                        </a:spcAft>
                      </a:pPr>
                      <a:endParaRPr lang="uk-UA" sz="1400" b="1" dirty="0" smtClean="0">
                        <a:effectLst/>
                        <a:latin typeface="Times New Roman" panose="02020603050405020304" pitchFamily="18" charset="0"/>
                        <a:cs typeface="Times New Roman" panose="02020603050405020304" pitchFamily="18" charset="0"/>
                      </a:endParaRPr>
                    </a:p>
                    <a:p>
                      <a:pPr>
                        <a:lnSpc>
                          <a:spcPct val="100000"/>
                        </a:lnSpc>
                        <a:spcAft>
                          <a:spcPts val="0"/>
                        </a:spcAft>
                      </a:pPr>
                      <a:endParaRPr lang="uk-UA" sz="1400" b="1" dirty="0" smtClean="0">
                        <a:effectLst/>
                        <a:latin typeface="Times New Roman" panose="02020603050405020304" pitchFamily="18" charset="0"/>
                        <a:cs typeface="Times New Roman" panose="02020603050405020304" pitchFamily="18" charset="0"/>
                      </a:endParaRPr>
                    </a:p>
                    <a:p>
                      <a:pPr algn="ctr">
                        <a:lnSpc>
                          <a:spcPct val="100000"/>
                        </a:lnSpc>
                        <a:spcAft>
                          <a:spcPts val="0"/>
                        </a:spcAft>
                      </a:pPr>
                      <a:r>
                        <a:rPr lang="uk-UA" sz="1400" b="1" dirty="0" smtClean="0">
                          <a:effectLst/>
                          <a:latin typeface="Times New Roman" panose="02020603050405020304" pitchFamily="18" charset="0"/>
                          <a:cs typeface="Times New Roman" panose="02020603050405020304" pitchFamily="18" charset="0"/>
                        </a:rPr>
                        <a:t>Акредитований </a:t>
                      </a:r>
                      <a:r>
                        <a:rPr lang="uk-UA" sz="1400" b="1" dirty="0">
                          <a:effectLst/>
                          <a:latin typeface="Times New Roman" panose="02020603050405020304" pitchFamily="18" charset="0"/>
                          <a:cs typeface="Times New Roman" panose="02020603050405020304" pitchFamily="18" charset="0"/>
                        </a:rPr>
                        <a:t>орган </a:t>
                      </a:r>
                      <a:r>
                        <a:rPr lang="uk-UA" sz="1400" b="1" dirty="0" smtClean="0">
                          <a:effectLst/>
                          <a:latin typeface="Times New Roman" panose="02020603050405020304" pitchFamily="18" charset="0"/>
                          <a:cs typeface="Times New Roman" panose="02020603050405020304" pitchFamily="18" charset="0"/>
                        </a:rPr>
                        <a:t>з оцінки відповідності філії «НДКТІ»</a:t>
                      </a:r>
                    </a:p>
                  </a:txBody>
                  <a:tcPr marL="68580" marR="68580" marT="0" marB="0"/>
                </a:tc>
                <a:tc>
                  <a:txBody>
                    <a:bodyPr/>
                    <a:lstStyle/>
                    <a:p>
                      <a:pPr algn="ctr">
                        <a:lnSpc>
                          <a:spcPct val="107000"/>
                        </a:lnSpc>
                        <a:spcAft>
                          <a:spcPts val="0"/>
                        </a:spcAft>
                      </a:pPr>
                      <a:endParaRPr lang="uk-UA" sz="1400" dirty="0" smtClean="0">
                        <a:effectLst/>
                        <a:latin typeface="Times New Roman" panose="02020603050405020304" pitchFamily="18" charset="0"/>
                        <a:cs typeface="Times New Roman" panose="02020603050405020304" pitchFamily="18" charset="0"/>
                      </a:endParaRPr>
                    </a:p>
                    <a:p>
                      <a:pPr algn="ctr">
                        <a:lnSpc>
                          <a:spcPct val="107000"/>
                        </a:lnSpc>
                        <a:spcAft>
                          <a:spcPts val="0"/>
                        </a:spcAft>
                      </a:pPr>
                      <a:r>
                        <a:rPr lang="uk-UA" sz="1400" b="0" dirty="0" smtClean="0">
                          <a:effectLst/>
                          <a:latin typeface="Times New Roman" panose="02020603050405020304" pitchFamily="18" charset="0"/>
                          <a:cs typeface="Times New Roman" panose="02020603050405020304" pitchFamily="18" charset="0"/>
                        </a:rPr>
                        <a:t>Атестат </a:t>
                      </a:r>
                      <a:r>
                        <a:rPr lang="uk-UA" sz="1400" b="0" dirty="0" err="1" smtClean="0">
                          <a:effectLst/>
                          <a:latin typeface="Times New Roman" panose="02020603050405020304" pitchFamily="18" charset="0"/>
                          <a:cs typeface="Times New Roman" panose="02020603050405020304" pitchFamily="18" charset="0"/>
                        </a:rPr>
                        <a:t>призначе</a:t>
                      </a:r>
                      <a:r>
                        <a:rPr lang="uk-UA" sz="1400" b="0" dirty="0" smtClean="0">
                          <a:effectLst/>
                          <a:latin typeface="Times New Roman" panose="02020603050405020304" pitchFamily="18" charset="0"/>
                          <a:cs typeface="Times New Roman" panose="02020603050405020304" pitchFamily="18" charset="0"/>
                        </a:rPr>
                        <a:t/>
                      </a:r>
                      <a:br>
                        <a:rPr lang="uk-UA" sz="1400" b="0" dirty="0" smtClean="0">
                          <a:effectLst/>
                          <a:latin typeface="Times New Roman" panose="02020603050405020304" pitchFamily="18" charset="0"/>
                          <a:cs typeface="Times New Roman" panose="02020603050405020304" pitchFamily="18" charset="0"/>
                        </a:rPr>
                      </a:br>
                      <a:r>
                        <a:rPr lang="uk-UA" sz="1400" b="0" dirty="0" smtClean="0">
                          <a:effectLst/>
                          <a:latin typeface="Times New Roman" panose="02020603050405020304" pitchFamily="18" charset="0"/>
                          <a:cs typeface="Times New Roman" panose="02020603050405020304" pitchFamily="18" charset="0"/>
                        </a:rPr>
                        <a:t>ного </a:t>
                      </a:r>
                      <a:r>
                        <a:rPr lang="uk-UA" sz="1400" b="0" dirty="0" err="1" smtClean="0">
                          <a:effectLst/>
                          <a:latin typeface="Times New Roman" panose="02020603050405020304" pitchFamily="18" charset="0"/>
                          <a:cs typeface="Times New Roman" panose="02020603050405020304" pitchFamily="18" charset="0"/>
                        </a:rPr>
                        <a:t>підрозділуАТ</a:t>
                      </a:r>
                      <a:r>
                        <a:rPr lang="uk-UA" sz="1400" b="0" dirty="0" smtClean="0">
                          <a:effectLst/>
                          <a:latin typeface="Times New Roman" panose="02020603050405020304" pitchFamily="18" charset="0"/>
                          <a:cs typeface="Times New Roman" panose="02020603050405020304" pitchFamily="18" charset="0"/>
                        </a:rPr>
                        <a:t> «УЗ»</a:t>
                      </a:r>
                      <a:endParaRPr lang="ru-RU" sz="1400" b="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0232319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838200" y="641445"/>
            <a:ext cx="10515600" cy="204716"/>
          </a:xfrm>
        </p:spPr>
        <p:txBody>
          <a:bodyPr>
            <a:normAutofit fontScale="90000"/>
          </a:bodyPr>
          <a:lstStyle/>
          <a:p>
            <a:pPr marL="342900" indent="-342900" algn="ctr">
              <a:lnSpc>
                <a:spcPct val="100000"/>
              </a:lnSpc>
              <a:tabLst>
                <a:tab pos="1028700" algn="l"/>
                <a:tab pos="449580" algn="l"/>
              </a:tabLst>
            </a:pPr>
            <a:r>
              <a:rPr lang="uk-UA" sz="2700" b="1" dirty="0" smtClean="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Вимоги до атестації</a:t>
            </a:r>
            <a:r>
              <a:rPr lang="uk-UA" sz="2000" b="1" dirty="0" smtClean="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
            </a:r>
            <a:br>
              <a:rPr lang="uk-UA" sz="2000" b="1" dirty="0" smtClean="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br>
            <a:r>
              <a:rPr lang="uk-UA" sz="2000" b="1" dirty="0" smtClean="0">
                <a:solidFill>
                  <a:schemeClr val="accent1">
                    <a:lumMod val="50000"/>
                  </a:schemeClr>
                </a:solidFill>
                <a:latin typeface="Times New Roman" panose="02020603050405020304" pitchFamily="18" charset="0"/>
                <a:cs typeface="Times New Roman" panose="02020603050405020304" pitchFamily="18" charset="0"/>
              </a:rPr>
              <a:t>               </a:t>
            </a:r>
            <a:br>
              <a:rPr lang="uk-UA" sz="2000" b="1" dirty="0" smtClean="0">
                <a:solidFill>
                  <a:schemeClr val="accent1">
                    <a:lumMod val="50000"/>
                  </a:schemeClr>
                </a:solidFill>
                <a:latin typeface="Times New Roman" panose="02020603050405020304" pitchFamily="18" charset="0"/>
                <a:cs typeface="Times New Roman" panose="02020603050405020304" pitchFamily="18" charset="0"/>
              </a:rPr>
            </a:br>
            <a:r>
              <a:rPr lang="uk-UA" sz="2000" b="1" dirty="0">
                <a:solidFill>
                  <a:schemeClr val="accent1">
                    <a:lumMod val="50000"/>
                  </a:schemeClr>
                </a:solidFill>
                <a:latin typeface="Times New Roman" panose="02020603050405020304" pitchFamily="18" charset="0"/>
                <a:cs typeface="Times New Roman" panose="02020603050405020304" pitchFamily="18" charset="0"/>
              </a:rPr>
              <a:t> </a:t>
            </a:r>
            <a:r>
              <a:rPr lang="uk-UA" sz="2000" b="1" dirty="0" smtClean="0">
                <a:solidFill>
                  <a:schemeClr val="accent1">
                    <a:lumMod val="50000"/>
                  </a:schemeClr>
                </a:solidFill>
                <a:latin typeface="Times New Roman" panose="02020603050405020304" pitchFamily="18" charset="0"/>
                <a:cs typeface="Times New Roman" panose="02020603050405020304" pitchFamily="18" charset="0"/>
              </a:rPr>
              <a:t>                 Необхідність </a:t>
            </a:r>
            <a:br>
              <a:rPr lang="uk-UA" sz="2000" b="1" dirty="0" smtClean="0">
                <a:solidFill>
                  <a:schemeClr val="accent1">
                    <a:lumMod val="50000"/>
                  </a:schemeClr>
                </a:solidFill>
                <a:latin typeface="Times New Roman" panose="02020603050405020304" pitchFamily="18" charset="0"/>
                <a:cs typeface="Times New Roman" panose="02020603050405020304" pitchFamily="18" charset="0"/>
              </a:rPr>
            </a:br>
            <a:r>
              <a:rPr lang="uk-UA" sz="2000" b="1" dirty="0">
                <a:solidFill>
                  <a:schemeClr val="accent1">
                    <a:lumMod val="50000"/>
                  </a:schemeClr>
                </a:solidFill>
                <a:latin typeface="Times New Roman" panose="02020603050405020304" pitchFamily="18" charset="0"/>
                <a:cs typeface="Times New Roman" panose="02020603050405020304" pitchFamily="18" charset="0"/>
              </a:rPr>
              <a:t> </a:t>
            </a:r>
            <a:r>
              <a:rPr lang="uk-UA" sz="2000" b="1" dirty="0" smtClean="0">
                <a:solidFill>
                  <a:schemeClr val="accent1">
                    <a:lumMod val="50000"/>
                  </a:schemeClr>
                </a:solidFill>
                <a:latin typeface="Times New Roman" panose="02020603050405020304" pitchFamily="18" charset="0"/>
                <a:cs typeface="Times New Roman" panose="02020603050405020304" pitchFamily="18" charset="0"/>
              </a:rPr>
              <a:t>               виконання</a:t>
            </a:r>
            <a:endParaRPr lang="ru-RU" sz="2400" dirty="0">
              <a:solidFill>
                <a:schemeClr val="accent1">
                  <a:lumMod val="50000"/>
                </a:schemeClr>
              </a:solidFill>
            </a:endParaRPr>
          </a:p>
        </p:txBody>
      </p:sp>
      <p:sp>
        <p:nvSpPr>
          <p:cNvPr id="5" name="Прямоугольник 4"/>
          <p:cNvSpPr/>
          <p:nvPr/>
        </p:nvSpPr>
        <p:spPr>
          <a:xfrm>
            <a:off x="261258" y="750628"/>
            <a:ext cx="5607280" cy="20054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b="1" dirty="0" smtClean="0">
                <a:solidFill>
                  <a:prstClr val="white"/>
                </a:solidFill>
                <a:latin typeface="Times New Roman" panose="02020603050405020304" pitchFamily="18" charset="0"/>
                <a:cs typeface="Times New Roman" panose="02020603050405020304" pitchFamily="18" charset="0"/>
              </a:rPr>
              <a:t>НД, СТП з Атестації:</a:t>
            </a:r>
            <a:endParaRPr lang="uk-UA" sz="2000" b="1" dirty="0">
              <a:solidFill>
                <a:prstClr val="white"/>
              </a:solidFill>
              <a:latin typeface="Times New Roman" panose="02020603050405020304" pitchFamily="18" charset="0"/>
              <a:cs typeface="Times New Roman" panose="02020603050405020304" pitchFamily="18" charset="0"/>
            </a:endParaRPr>
          </a:p>
          <a:p>
            <a:pPr marL="342900" indent="-342900" algn="just">
              <a:lnSpc>
                <a:spcPct val="95000"/>
              </a:lnSpc>
              <a:buAutoNum type="arabicPlain"/>
            </a:pPr>
            <a:r>
              <a:rPr lang="uk-UA" sz="1600" dirty="0" smtClean="0">
                <a:latin typeface="Times New Roman" panose="02020603050405020304" pitchFamily="18" charset="0"/>
                <a:cs typeface="Times New Roman" panose="02020603050405020304" pitchFamily="18" charset="0"/>
              </a:rPr>
              <a:t>Підприємств з обслуговування та ремонту ТРС</a:t>
            </a:r>
          </a:p>
          <a:p>
            <a:pPr marL="342900" indent="-342900" algn="just">
              <a:lnSpc>
                <a:spcPct val="95000"/>
              </a:lnSpc>
              <a:buAutoNum type="arabicPlain"/>
            </a:pPr>
            <a:r>
              <a:rPr lang="uk-UA" sz="1600" dirty="0" smtClean="0">
                <a:latin typeface="Times New Roman" panose="02020603050405020304" pitchFamily="18" charset="0"/>
                <a:cs typeface="Times New Roman" panose="02020603050405020304" pitchFamily="18" charset="0"/>
              </a:rPr>
              <a:t>Дільниць експлуатації ТРС</a:t>
            </a:r>
          </a:p>
          <a:p>
            <a:pPr marL="342900" indent="-342900" algn="just">
              <a:lnSpc>
                <a:spcPct val="95000"/>
              </a:lnSpc>
              <a:buAutoNum type="arabicPlain"/>
            </a:pPr>
            <a:r>
              <a:rPr lang="uk-UA" sz="1600" dirty="0" smtClean="0">
                <a:latin typeface="Times New Roman" panose="02020603050405020304" pitchFamily="18" charset="0"/>
                <a:cs typeface="Times New Roman" panose="02020603050405020304" pitchFamily="18" charset="0"/>
              </a:rPr>
              <a:t>Підприємств з ТО та ремонту вантажних вагонів</a:t>
            </a:r>
          </a:p>
          <a:p>
            <a:pPr marL="342900" indent="-342900" algn="just">
              <a:lnSpc>
                <a:spcPct val="95000"/>
              </a:lnSpc>
              <a:buAutoNum type="arabicPlain"/>
            </a:pPr>
            <a:r>
              <a:rPr lang="uk-UA" sz="1600" dirty="0" smtClean="0">
                <a:latin typeface="Times New Roman" panose="02020603050405020304" pitchFamily="18" charset="0"/>
                <a:cs typeface="Times New Roman" panose="02020603050405020304" pitchFamily="18" charset="0"/>
              </a:rPr>
              <a:t>Вагоноремонтних </a:t>
            </a:r>
            <a:r>
              <a:rPr lang="uk-UA" sz="1600" dirty="0">
                <a:latin typeface="Times New Roman" panose="02020603050405020304" pitchFamily="18" charset="0"/>
                <a:cs typeface="Times New Roman" panose="02020603050405020304" pitchFamily="18" charset="0"/>
              </a:rPr>
              <a:t>підприємств</a:t>
            </a:r>
          </a:p>
          <a:p>
            <a:pPr marL="342900" indent="-342900" algn="just">
              <a:lnSpc>
                <a:spcPct val="95000"/>
              </a:lnSpc>
              <a:buAutoNum type="arabicPlain"/>
            </a:pPr>
            <a:r>
              <a:rPr lang="uk-UA" sz="1600" dirty="0" smtClean="0">
                <a:latin typeface="Times New Roman" panose="02020603050405020304" pitchFamily="18" charset="0"/>
                <a:cs typeface="Times New Roman" panose="02020603050405020304" pitchFamily="18" charset="0"/>
              </a:rPr>
              <a:t>Підрозділів залізниць по ремонту пасажирських вагонів</a:t>
            </a:r>
          </a:p>
          <a:p>
            <a:pPr marL="342900" indent="-342900" algn="just">
              <a:lnSpc>
                <a:spcPct val="95000"/>
              </a:lnSpc>
              <a:buAutoNum type="arabicPlain"/>
            </a:pPr>
            <a:r>
              <a:rPr lang="uk-UA" sz="1600" dirty="0" smtClean="0">
                <a:latin typeface="Times New Roman" panose="02020603050405020304" pitchFamily="18" charset="0"/>
                <a:cs typeface="Times New Roman" panose="02020603050405020304" pitchFamily="18" charset="0"/>
              </a:rPr>
              <a:t>На право виконання ТО і ПР колійних машин</a:t>
            </a:r>
          </a:p>
          <a:p>
            <a:pPr marL="342900" indent="-342900" algn="just">
              <a:lnSpc>
                <a:spcPct val="95000"/>
              </a:lnSpc>
              <a:buAutoNum type="arabicPlain"/>
            </a:pPr>
            <a:r>
              <a:rPr lang="uk-UA" sz="1600" dirty="0" smtClean="0">
                <a:latin typeface="Times New Roman" panose="02020603050405020304" pitchFamily="18" charset="0"/>
                <a:cs typeface="Times New Roman" panose="02020603050405020304" pitchFamily="18" charset="0"/>
              </a:rPr>
              <a:t>Колійних машинних </a:t>
            </a:r>
            <a:r>
              <a:rPr lang="uk-UA" sz="1600" dirty="0" err="1" smtClean="0">
                <a:latin typeface="Times New Roman" panose="02020603050405020304" pitchFamily="18" charset="0"/>
                <a:cs typeface="Times New Roman" panose="02020603050405020304" pitchFamily="18" charset="0"/>
              </a:rPr>
              <a:t>станці</a:t>
            </a:r>
            <a:endParaRPr lang="uk-UA" sz="1600" dirty="0" smtClean="0">
              <a:latin typeface="Times New Roman" panose="02020603050405020304" pitchFamily="18" charset="0"/>
              <a:cs typeface="Times New Roman" panose="02020603050405020304" pitchFamily="18" charset="0"/>
            </a:endParaRPr>
          </a:p>
        </p:txBody>
      </p:sp>
      <p:sp>
        <p:nvSpPr>
          <p:cNvPr id="6" name="Прямоугольник 5"/>
          <p:cNvSpPr/>
          <p:nvPr/>
        </p:nvSpPr>
        <p:spPr>
          <a:xfrm>
            <a:off x="261258" y="2912814"/>
            <a:ext cx="5607280" cy="814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sz="800" dirty="0" smtClean="0"/>
          </a:p>
          <a:p>
            <a:pPr algn="ctr"/>
            <a:r>
              <a:rPr lang="uk-UA" sz="2000" b="1" dirty="0" smtClean="0">
                <a:latin typeface="Times New Roman" panose="02020603050405020304" pitchFamily="18" charset="0"/>
                <a:cs typeface="Times New Roman" panose="02020603050405020304" pitchFamily="18" charset="0"/>
              </a:rPr>
              <a:t>Органи з атестації</a:t>
            </a:r>
          </a:p>
          <a:p>
            <a:pPr marL="342900" indent="-342900">
              <a:buAutoNum type="arabicPeriod"/>
            </a:pPr>
            <a:r>
              <a:rPr lang="uk-UA" sz="1600" dirty="0" smtClean="0"/>
              <a:t>Департаменти</a:t>
            </a:r>
            <a:r>
              <a:rPr lang="uk-UA" sz="1600" dirty="0"/>
              <a:t> </a:t>
            </a:r>
            <a:r>
              <a:rPr lang="uk-UA" sz="1600" dirty="0" smtClean="0"/>
              <a:t>                3. Регіональні філії</a:t>
            </a:r>
          </a:p>
          <a:p>
            <a:r>
              <a:rPr lang="uk-UA" sz="1600" dirty="0"/>
              <a:t>2</a:t>
            </a:r>
            <a:r>
              <a:rPr lang="uk-UA" sz="1600" dirty="0" smtClean="0"/>
              <a:t>.    Філії                                    4 . Підприємства</a:t>
            </a:r>
          </a:p>
          <a:p>
            <a:pPr marL="342900" indent="-342900">
              <a:buAutoNum type="arabicPeriod"/>
            </a:pPr>
            <a:endParaRPr lang="uk-UA" dirty="0"/>
          </a:p>
        </p:txBody>
      </p:sp>
      <p:sp>
        <p:nvSpPr>
          <p:cNvPr id="7" name="Прямоугольник 6"/>
          <p:cNvSpPr/>
          <p:nvPr/>
        </p:nvSpPr>
        <p:spPr>
          <a:xfrm>
            <a:off x="261258" y="3818334"/>
            <a:ext cx="5607280" cy="22698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000" b="1" dirty="0" smtClean="0">
                <a:latin typeface="Times New Roman" panose="02020603050405020304" pitchFamily="18" charset="0"/>
                <a:cs typeface="Times New Roman" panose="02020603050405020304" pitchFamily="18" charset="0"/>
              </a:rPr>
              <a:t>Органи з попереднього обстеження виробництва</a:t>
            </a:r>
          </a:p>
          <a:p>
            <a:pPr marL="342900" indent="-342900">
              <a:buAutoNum type="arabicPeriod"/>
            </a:pPr>
            <a:r>
              <a:rPr lang="uk-UA" sz="1600" dirty="0" smtClean="0"/>
              <a:t>Органи сертифікації </a:t>
            </a:r>
            <a:r>
              <a:rPr lang="uk-UA" sz="1600" dirty="0"/>
              <a:t> </a:t>
            </a:r>
            <a:endParaRPr lang="uk-UA" sz="1600" dirty="0" smtClean="0"/>
          </a:p>
          <a:p>
            <a:pPr marL="342900" indent="-342900">
              <a:buAutoNum type="arabicPeriod"/>
            </a:pPr>
            <a:r>
              <a:rPr lang="uk-UA" sz="1600" dirty="0" smtClean="0"/>
              <a:t>Робоча група департаменту і служб регіональних філій</a:t>
            </a:r>
          </a:p>
          <a:p>
            <a:pPr marL="342900" indent="-342900">
              <a:buAutoNum type="arabicPeriod"/>
            </a:pPr>
            <a:r>
              <a:rPr lang="uk-UA" sz="1600" dirty="0" smtClean="0"/>
              <a:t>Робочі комісії виробничих підрозділів регіональних філій</a:t>
            </a:r>
          </a:p>
          <a:p>
            <a:pPr marL="342900" indent="-342900">
              <a:buAutoNum type="arabicPeriod"/>
            </a:pPr>
            <a:r>
              <a:rPr lang="uk-UA" sz="1600" dirty="0">
                <a:solidFill>
                  <a:prstClr val="white"/>
                </a:solidFill>
              </a:rPr>
              <a:t>Робочі </a:t>
            </a:r>
            <a:r>
              <a:rPr lang="uk-UA" sz="1600" dirty="0" smtClean="0">
                <a:solidFill>
                  <a:prstClr val="white"/>
                </a:solidFill>
              </a:rPr>
              <a:t>комісії пі</a:t>
            </a:r>
            <a:r>
              <a:rPr lang="uk-UA" sz="1600" dirty="0" smtClean="0"/>
              <a:t>дприємств</a:t>
            </a:r>
          </a:p>
          <a:p>
            <a:pPr marL="342900" indent="-342900">
              <a:buAutoNum type="arabicPeriod"/>
            </a:pPr>
            <a:r>
              <a:rPr lang="uk-UA" sz="1600" dirty="0" smtClean="0"/>
              <a:t>НДКТІ</a:t>
            </a:r>
          </a:p>
          <a:p>
            <a:pPr marL="342900" indent="-342900">
              <a:buAutoNum type="arabicPeriod"/>
            </a:pPr>
            <a:r>
              <a:rPr lang="uk-UA" sz="1600" dirty="0" smtClean="0"/>
              <a:t>Інші залучені профільні організації </a:t>
            </a:r>
          </a:p>
        </p:txBody>
      </p:sp>
      <p:sp>
        <p:nvSpPr>
          <p:cNvPr id="8" name="Стрелка вправо 7"/>
          <p:cNvSpPr/>
          <p:nvPr/>
        </p:nvSpPr>
        <p:spPr>
          <a:xfrm>
            <a:off x="5929952" y="1458602"/>
            <a:ext cx="1978924" cy="4086369"/>
          </a:xfrm>
          <a:prstGeom prst="rightArrow">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1600" b="1" dirty="0" smtClean="0">
                <a:solidFill>
                  <a:srgbClr val="C00000"/>
                </a:solidFill>
              </a:rPr>
              <a:t>Вимог законодавства  до процедури  оцінки відповідності, інспектування</a:t>
            </a:r>
            <a:endParaRPr lang="ru-RU" sz="1600" b="1" dirty="0">
              <a:solidFill>
                <a:srgbClr val="C00000"/>
              </a:solidFill>
            </a:endParaRPr>
          </a:p>
        </p:txBody>
      </p:sp>
      <p:sp>
        <p:nvSpPr>
          <p:cNvPr id="9" name="Прямоугольник 8"/>
          <p:cNvSpPr/>
          <p:nvPr/>
        </p:nvSpPr>
        <p:spPr>
          <a:xfrm>
            <a:off x="7908876" y="750628"/>
            <a:ext cx="4058034" cy="20054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u="sng" dirty="0" smtClean="0"/>
              <a:t>Єдиний уніфікований документ – СТП</a:t>
            </a:r>
          </a:p>
          <a:p>
            <a:pPr algn="ctr"/>
            <a:r>
              <a:rPr lang="uk-UA" sz="4000" b="1" dirty="0" smtClean="0"/>
              <a:t>Атестація виробництва</a:t>
            </a:r>
            <a:endParaRPr lang="ru-RU" sz="4000" b="1" dirty="0"/>
          </a:p>
        </p:txBody>
      </p:sp>
      <p:sp>
        <p:nvSpPr>
          <p:cNvPr id="10" name="Прямоугольник 9"/>
          <p:cNvSpPr/>
          <p:nvPr/>
        </p:nvSpPr>
        <p:spPr>
          <a:xfrm>
            <a:off x="7908876" y="2912814"/>
            <a:ext cx="4058035" cy="814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b="1" dirty="0" smtClean="0"/>
              <a:t>Орган з атестації</a:t>
            </a:r>
          </a:p>
          <a:p>
            <a:pPr algn="ctr"/>
            <a:r>
              <a:rPr lang="uk-UA" b="1" dirty="0" smtClean="0"/>
              <a:t>Призначений підрозділ</a:t>
            </a:r>
          </a:p>
          <a:p>
            <a:pPr algn="ctr"/>
            <a:r>
              <a:rPr lang="uk-UA" b="1" dirty="0" smtClean="0"/>
              <a:t>АТ «Укрзалізниця» – філія НДКТІ</a:t>
            </a:r>
          </a:p>
        </p:txBody>
      </p:sp>
      <p:sp>
        <p:nvSpPr>
          <p:cNvPr id="11" name="Прямоугольник 10"/>
          <p:cNvSpPr/>
          <p:nvPr/>
        </p:nvSpPr>
        <p:spPr>
          <a:xfrm>
            <a:off x="7908876" y="3818334"/>
            <a:ext cx="4006756" cy="22698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dirty="0" smtClean="0"/>
              <a:t>Орган з оцінки відповідності</a:t>
            </a:r>
          </a:p>
          <a:p>
            <a:pPr algn="ctr"/>
            <a:r>
              <a:rPr lang="uk-UA" sz="2400" dirty="0" smtClean="0"/>
              <a:t>(інспекційний орган)</a:t>
            </a:r>
          </a:p>
          <a:p>
            <a:pPr algn="ctr"/>
            <a:endParaRPr lang="ru-RU" sz="800" b="1" dirty="0" smtClean="0"/>
          </a:p>
          <a:p>
            <a:pPr algn="ctr"/>
            <a:r>
              <a:rPr lang="uk-UA" b="1" dirty="0" smtClean="0"/>
              <a:t>Акредитований НААУ</a:t>
            </a:r>
          </a:p>
          <a:p>
            <a:pPr algn="ctr"/>
            <a:r>
              <a:rPr lang="uk-UA" b="1" dirty="0" smtClean="0"/>
              <a:t>Інспекційний орган філії НДКТІ</a:t>
            </a:r>
            <a:endParaRPr lang="uk-UA" b="1" dirty="0"/>
          </a:p>
        </p:txBody>
      </p:sp>
    </p:spTree>
    <p:extLst>
      <p:ext uri="{BB962C8B-B14F-4D97-AF65-F5344CB8AC3E}">
        <p14:creationId xmlns:p14="http://schemas.microsoft.com/office/powerpoint/2010/main" val="37924935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бъект 2"/>
          <p:cNvSpPr txBox="1">
            <a:spLocks/>
          </p:cNvSpPr>
          <p:nvPr/>
        </p:nvSpPr>
        <p:spPr>
          <a:xfrm>
            <a:off x="143434" y="120684"/>
            <a:ext cx="11696131" cy="650025"/>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rgbClr val="193888"/>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rgbClr val="193888"/>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rgbClr val="193888"/>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rgbClr val="193888"/>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rgbClr val="193888"/>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nSpc>
                <a:spcPct val="110000"/>
              </a:lnSpc>
              <a:spcBef>
                <a:spcPts val="0"/>
              </a:spcBef>
              <a:spcAft>
                <a:spcPts val="800"/>
              </a:spcAft>
            </a:pPr>
            <a:r>
              <a:rPr lang="uk-UA" sz="1900" smtClean="0">
                <a:solidFill>
                  <a:schemeClr val="tx2"/>
                </a:solidFill>
                <a:latin typeface="Times New Roman" panose="02020603050405020304" pitchFamily="18" charset="0"/>
                <a:cs typeface="Times New Roman" panose="02020603050405020304" pitchFamily="18" charset="0"/>
              </a:rPr>
              <a:t>	</a:t>
            </a:r>
            <a:r>
              <a:rPr lang="uk-UA" sz="1900" b="1" smtClean="0">
                <a:solidFill>
                  <a:schemeClr val="tx2"/>
                </a:solidFill>
                <a:latin typeface="Times New Roman" panose="02020603050405020304" pitchFamily="18" charset="0"/>
                <a:cs typeface="Times New Roman" panose="02020603050405020304" pitchFamily="18" charset="0"/>
              </a:rPr>
              <a:t>Атестат акредитації інспекційного органу на відповідність ДСТУ ISO/IEC 17020 </a:t>
            </a:r>
            <a:endParaRPr lang="uk-UA" sz="1800" dirty="0" smtClean="0">
              <a:latin typeface="Times New Roman" panose="02020603050405020304" pitchFamily="18" charset="0"/>
              <a:cs typeface="Times New Roman" panose="02020603050405020304" pitchFamily="18" charset="0"/>
            </a:endParaRPr>
          </a:p>
        </p:txBody>
      </p:sp>
      <p:pic>
        <p:nvPicPr>
          <p:cNvPr id="5" name="Рисунок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08455" y="683741"/>
            <a:ext cx="4530810" cy="5304935"/>
          </a:xfrm>
          <a:prstGeom prst="rect">
            <a:avLst/>
          </a:prstGeom>
          <a:effectLst>
            <a:outerShdw blurRad="50800" dist="38100" dir="2700000" algn="tl" rotWithShape="0">
              <a:prstClr val="black">
                <a:alpha val="51000"/>
              </a:prstClr>
            </a:outerShdw>
          </a:effectLst>
        </p:spPr>
      </p:pic>
      <p:sp>
        <p:nvSpPr>
          <p:cNvPr id="6" name="Місце для вмісту 2"/>
          <p:cNvSpPr txBox="1">
            <a:spLocks/>
          </p:cNvSpPr>
          <p:nvPr/>
        </p:nvSpPr>
        <p:spPr>
          <a:xfrm>
            <a:off x="5577841" y="992777"/>
            <a:ext cx="6466114" cy="531787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10000"/>
              </a:lnSpc>
              <a:spcBef>
                <a:spcPts val="0"/>
              </a:spcBef>
              <a:spcAft>
                <a:spcPts val="800"/>
              </a:spcAft>
              <a:buFont typeface="Arial" panose="020B0604020202020204" pitchFamily="34" charset="0"/>
              <a:buNone/>
            </a:pPr>
            <a:r>
              <a:rPr lang="uk-UA" sz="1600" b="1" dirty="0" smtClean="0">
                <a:solidFill>
                  <a:srgbClr val="44546A"/>
                </a:solidFill>
                <a:latin typeface="Times New Roman" panose="02020603050405020304" pitchFamily="18" charset="0"/>
                <a:cs typeface="Times New Roman" panose="02020603050405020304" pitchFamily="18" charset="0"/>
              </a:rPr>
              <a:t>     Розроблені та введені в дію документи системи менеджменту інспекційного органу:</a:t>
            </a:r>
          </a:p>
          <a:p>
            <a:pPr marL="0" indent="0">
              <a:lnSpc>
                <a:spcPct val="110000"/>
              </a:lnSpc>
              <a:spcBef>
                <a:spcPts val="0"/>
              </a:spcBef>
              <a:buFont typeface="Arial" panose="020B0604020202020204" pitchFamily="34" charset="0"/>
              <a:buNone/>
            </a:pPr>
            <a:r>
              <a:rPr lang="uk-UA" sz="1600" spc="-50" dirty="0" smtClean="0">
                <a:solidFill>
                  <a:srgbClr val="44546A"/>
                </a:solidFill>
                <a:latin typeface="Times New Roman" panose="02020603050405020304" pitchFamily="18" charset="0"/>
                <a:cs typeface="Times New Roman" panose="02020603050405020304" pitchFamily="18" charset="0"/>
              </a:rPr>
              <a:t>- НСМІО 2018 Настанова щодо системи менеджменту інспекційного органу.</a:t>
            </a:r>
          </a:p>
          <a:p>
            <a:pPr marL="0" indent="0">
              <a:lnSpc>
                <a:spcPct val="110000"/>
              </a:lnSpc>
              <a:spcBef>
                <a:spcPts val="0"/>
              </a:spcBef>
              <a:buFont typeface="Arial" panose="020B0604020202020204" pitchFamily="34" charset="0"/>
              <a:buNone/>
            </a:pPr>
            <a:r>
              <a:rPr lang="uk-UA" sz="1600" dirty="0" smtClean="0">
                <a:solidFill>
                  <a:srgbClr val="44546A"/>
                </a:solidFill>
                <a:latin typeface="Times New Roman" panose="02020603050405020304" pitchFamily="18" charset="0"/>
                <a:cs typeface="Times New Roman" panose="02020603050405020304" pitchFamily="18" charset="0"/>
              </a:rPr>
              <a:t>- ПСМ 6.1 Система менеджменту. Персонал. Вимоги та процедури</a:t>
            </a:r>
            <a:endParaRPr lang="ru-RU" sz="1600" dirty="0" smtClean="0">
              <a:solidFill>
                <a:srgbClr val="44546A"/>
              </a:solidFill>
              <a:latin typeface="Times New Roman" panose="02020603050405020304" pitchFamily="18" charset="0"/>
              <a:cs typeface="Times New Roman" panose="02020603050405020304" pitchFamily="18" charset="0"/>
            </a:endParaRPr>
          </a:p>
          <a:p>
            <a:pPr marL="0" indent="0">
              <a:lnSpc>
                <a:spcPct val="110000"/>
              </a:lnSpc>
              <a:spcBef>
                <a:spcPts val="0"/>
              </a:spcBef>
              <a:buFont typeface="Arial" panose="020B0604020202020204" pitchFamily="34" charset="0"/>
              <a:buNone/>
            </a:pPr>
            <a:r>
              <a:rPr lang="uk-UA" sz="1600" dirty="0" smtClean="0">
                <a:solidFill>
                  <a:srgbClr val="44546A"/>
                </a:solidFill>
                <a:latin typeface="Times New Roman" panose="02020603050405020304" pitchFamily="18" charset="0"/>
                <a:cs typeface="Times New Roman" panose="02020603050405020304" pitchFamily="18" charset="0"/>
              </a:rPr>
              <a:t>- ПСМ 7.1 Система менеджменту. Інспектування. Методи та процедура</a:t>
            </a:r>
            <a:endParaRPr lang="ru-RU" sz="1600" dirty="0" smtClean="0">
              <a:solidFill>
                <a:srgbClr val="44546A"/>
              </a:solidFill>
              <a:latin typeface="Times New Roman" panose="02020603050405020304" pitchFamily="18" charset="0"/>
              <a:cs typeface="Times New Roman" panose="02020603050405020304" pitchFamily="18" charset="0"/>
            </a:endParaRPr>
          </a:p>
          <a:p>
            <a:pPr marL="0" indent="0">
              <a:lnSpc>
                <a:spcPct val="110000"/>
              </a:lnSpc>
              <a:spcBef>
                <a:spcPts val="0"/>
              </a:spcBef>
              <a:buFont typeface="Arial" panose="020B0604020202020204" pitchFamily="34" charset="0"/>
              <a:buNone/>
            </a:pPr>
            <a:r>
              <a:rPr lang="uk-UA" sz="1600" dirty="0" smtClean="0">
                <a:solidFill>
                  <a:srgbClr val="44546A"/>
                </a:solidFill>
                <a:latin typeface="Times New Roman" panose="02020603050405020304" pitchFamily="18" charset="0"/>
                <a:cs typeface="Times New Roman" panose="02020603050405020304" pitchFamily="18" charset="0"/>
              </a:rPr>
              <a:t>- ПСМ 7.6 Система менеджменту. Розгляд скарг та апеляцій</a:t>
            </a:r>
            <a:endParaRPr lang="ru-RU" sz="1600" dirty="0" smtClean="0">
              <a:solidFill>
                <a:srgbClr val="44546A"/>
              </a:solidFill>
              <a:latin typeface="Times New Roman" panose="02020603050405020304" pitchFamily="18" charset="0"/>
              <a:cs typeface="Times New Roman" panose="02020603050405020304" pitchFamily="18" charset="0"/>
            </a:endParaRPr>
          </a:p>
          <a:p>
            <a:pPr marL="0" indent="0">
              <a:lnSpc>
                <a:spcPct val="110000"/>
              </a:lnSpc>
              <a:spcBef>
                <a:spcPts val="0"/>
              </a:spcBef>
              <a:buFont typeface="Arial" panose="020B0604020202020204" pitchFamily="34" charset="0"/>
              <a:buNone/>
            </a:pPr>
            <a:r>
              <a:rPr lang="uk-UA" sz="1600" dirty="0" smtClean="0">
                <a:solidFill>
                  <a:srgbClr val="44546A"/>
                </a:solidFill>
                <a:latin typeface="Times New Roman" panose="02020603050405020304" pitchFamily="18" charset="0"/>
                <a:cs typeface="Times New Roman" panose="02020603050405020304" pitchFamily="18" charset="0"/>
              </a:rPr>
              <a:t>- ПСМ 8.3 Система менеджменту. Контроль документів</a:t>
            </a:r>
            <a:endParaRPr lang="ru-RU" sz="1600" dirty="0" smtClean="0">
              <a:solidFill>
                <a:srgbClr val="44546A"/>
              </a:solidFill>
              <a:latin typeface="Times New Roman" panose="02020603050405020304" pitchFamily="18" charset="0"/>
              <a:cs typeface="Times New Roman" panose="02020603050405020304" pitchFamily="18" charset="0"/>
            </a:endParaRPr>
          </a:p>
          <a:p>
            <a:pPr marL="0" indent="0">
              <a:lnSpc>
                <a:spcPct val="110000"/>
              </a:lnSpc>
              <a:spcBef>
                <a:spcPts val="0"/>
              </a:spcBef>
              <a:buFont typeface="Arial" panose="020B0604020202020204" pitchFamily="34" charset="0"/>
              <a:buNone/>
            </a:pPr>
            <a:r>
              <a:rPr lang="uk-UA" sz="1600" dirty="0" smtClean="0">
                <a:solidFill>
                  <a:srgbClr val="44546A"/>
                </a:solidFill>
                <a:latin typeface="Times New Roman" panose="02020603050405020304" pitchFamily="18" charset="0"/>
                <a:cs typeface="Times New Roman" panose="02020603050405020304" pitchFamily="18" charset="0"/>
              </a:rPr>
              <a:t>- ПСМ 8.4 Система менеджменту. Контроль записів</a:t>
            </a:r>
            <a:endParaRPr lang="ru-RU" sz="1600" dirty="0" smtClean="0">
              <a:solidFill>
                <a:srgbClr val="44546A"/>
              </a:solidFill>
              <a:latin typeface="Times New Roman" panose="02020603050405020304" pitchFamily="18" charset="0"/>
              <a:cs typeface="Times New Roman" panose="02020603050405020304" pitchFamily="18" charset="0"/>
            </a:endParaRPr>
          </a:p>
          <a:p>
            <a:pPr marL="0" indent="0">
              <a:lnSpc>
                <a:spcPct val="110000"/>
              </a:lnSpc>
              <a:spcBef>
                <a:spcPts val="0"/>
              </a:spcBef>
              <a:buFont typeface="Arial" panose="020B0604020202020204" pitchFamily="34" charset="0"/>
              <a:buNone/>
            </a:pPr>
            <a:r>
              <a:rPr lang="uk-UA" sz="1600" dirty="0" smtClean="0">
                <a:solidFill>
                  <a:srgbClr val="44546A"/>
                </a:solidFill>
                <a:latin typeface="Times New Roman" panose="02020603050405020304" pitchFamily="18" charset="0"/>
                <a:cs typeface="Times New Roman" panose="02020603050405020304" pitchFamily="18" charset="0"/>
              </a:rPr>
              <a:t>- </a:t>
            </a:r>
            <a:r>
              <a:rPr lang="uk-UA" sz="1600" spc="-40" dirty="0" smtClean="0">
                <a:solidFill>
                  <a:srgbClr val="44546A"/>
                </a:solidFill>
                <a:latin typeface="Times New Roman" panose="02020603050405020304" pitchFamily="18" charset="0"/>
                <a:cs typeface="Times New Roman" panose="02020603050405020304" pitchFamily="18" charset="0"/>
              </a:rPr>
              <a:t>ПСМ 8.5 Система менеджменту. Аналізування системи з боку керівництва</a:t>
            </a:r>
            <a:endParaRPr lang="ru-RU" sz="1600" spc="-40" dirty="0" smtClean="0">
              <a:solidFill>
                <a:srgbClr val="44546A"/>
              </a:solidFill>
              <a:latin typeface="Times New Roman" panose="02020603050405020304" pitchFamily="18" charset="0"/>
              <a:cs typeface="Times New Roman" panose="02020603050405020304" pitchFamily="18" charset="0"/>
            </a:endParaRPr>
          </a:p>
          <a:p>
            <a:pPr marL="0" indent="0">
              <a:lnSpc>
                <a:spcPct val="110000"/>
              </a:lnSpc>
              <a:spcBef>
                <a:spcPts val="0"/>
              </a:spcBef>
              <a:buFont typeface="Arial" panose="020B0604020202020204" pitchFamily="34" charset="0"/>
              <a:buNone/>
            </a:pPr>
            <a:r>
              <a:rPr lang="uk-UA" sz="1600" dirty="0" smtClean="0">
                <a:solidFill>
                  <a:srgbClr val="44546A"/>
                </a:solidFill>
                <a:latin typeface="Times New Roman" panose="02020603050405020304" pitchFamily="18" charset="0"/>
                <a:cs typeface="Times New Roman" panose="02020603050405020304" pitchFamily="18" charset="0"/>
              </a:rPr>
              <a:t>- ПСМ 8.6 Система менеджменту. Внутрішні аудити</a:t>
            </a:r>
            <a:endParaRPr lang="ru-RU" sz="1600" dirty="0" smtClean="0">
              <a:solidFill>
                <a:srgbClr val="44546A"/>
              </a:solidFill>
              <a:latin typeface="Times New Roman" panose="02020603050405020304" pitchFamily="18" charset="0"/>
              <a:cs typeface="Times New Roman" panose="02020603050405020304" pitchFamily="18" charset="0"/>
            </a:endParaRPr>
          </a:p>
          <a:p>
            <a:pPr marL="0" indent="0">
              <a:lnSpc>
                <a:spcPct val="110000"/>
              </a:lnSpc>
              <a:spcBef>
                <a:spcPts val="0"/>
              </a:spcBef>
              <a:buFont typeface="Arial" panose="020B0604020202020204" pitchFamily="34" charset="0"/>
              <a:buNone/>
            </a:pPr>
            <a:r>
              <a:rPr lang="uk-UA" sz="1600" dirty="0" smtClean="0">
                <a:solidFill>
                  <a:srgbClr val="44546A"/>
                </a:solidFill>
                <a:latin typeface="Times New Roman" panose="02020603050405020304" pitchFamily="18" charset="0"/>
                <a:cs typeface="Times New Roman" panose="02020603050405020304" pitchFamily="18" charset="0"/>
              </a:rPr>
              <a:t>- ПСМ 8.7 Система менеджменту. Коригувальні дії</a:t>
            </a:r>
            <a:endParaRPr lang="ru-RU" sz="1600" dirty="0" smtClean="0">
              <a:solidFill>
                <a:srgbClr val="44546A"/>
              </a:solidFill>
              <a:latin typeface="Times New Roman" panose="02020603050405020304" pitchFamily="18" charset="0"/>
              <a:cs typeface="Times New Roman" panose="02020603050405020304" pitchFamily="18" charset="0"/>
            </a:endParaRPr>
          </a:p>
          <a:p>
            <a:pPr marL="0" indent="0">
              <a:lnSpc>
                <a:spcPct val="110000"/>
              </a:lnSpc>
              <a:spcBef>
                <a:spcPts val="0"/>
              </a:spcBef>
              <a:spcAft>
                <a:spcPts val="800"/>
              </a:spcAft>
              <a:buFont typeface="Arial" panose="020B0604020202020204" pitchFamily="34" charset="0"/>
              <a:buNone/>
            </a:pPr>
            <a:r>
              <a:rPr lang="uk-UA" sz="1600" dirty="0" smtClean="0">
                <a:solidFill>
                  <a:srgbClr val="44546A"/>
                </a:solidFill>
                <a:latin typeface="Times New Roman" panose="02020603050405020304" pitchFamily="18" charset="0"/>
                <a:cs typeface="Times New Roman" panose="02020603050405020304" pitchFamily="18" charset="0"/>
              </a:rPr>
              <a:t>- ПСМ 8.8 Система менеджменту. Запобіжні дії</a:t>
            </a:r>
            <a:endParaRPr lang="ru-RU" sz="1600" dirty="0" smtClean="0">
              <a:solidFill>
                <a:srgbClr val="44546A"/>
              </a:solidFill>
              <a:latin typeface="Times New Roman" panose="02020603050405020304" pitchFamily="18" charset="0"/>
              <a:cs typeface="Times New Roman" panose="02020603050405020304" pitchFamily="18" charset="0"/>
            </a:endParaRPr>
          </a:p>
          <a:p>
            <a:pPr marL="0" indent="0" algn="just">
              <a:lnSpc>
                <a:spcPct val="110000"/>
              </a:lnSpc>
              <a:spcBef>
                <a:spcPts val="0"/>
              </a:spcBef>
              <a:spcAft>
                <a:spcPts val="800"/>
              </a:spcAft>
              <a:buFont typeface="Arial" panose="020B0604020202020204" pitchFamily="34" charset="0"/>
              <a:buNone/>
            </a:pPr>
            <a:r>
              <a:rPr lang="uk-UA" sz="1400" dirty="0" smtClean="0">
                <a:solidFill>
                  <a:srgbClr val="44546A"/>
                </a:solidFill>
                <a:latin typeface="Times New Roman" panose="02020603050405020304" pitchFamily="18" charset="0"/>
                <a:cs typeface="Times New Roman" panose="02020603050405020304" pitchFamily="18" charset="0"/>
              </a:rPr>
              <a:t>      </a:t>
            </a:r>
          </a:p>
          <a:p>
            <a:pPr marL="0" indent="0" algn="just">
              <a:lnSpc>
                <a:spcPct val="110000"/>
              </a:lnSpc>
              <a:spcBef>
                <a:spcPts val="0"/>
              </a:spcBef>
              <a:spcAft>
                <a:spcPts val="800"/>
              </a:spcAft>
              <a:buFont typeface="Arial" panose="020B0604020202020204" pitchFamily="34" charset="0"/>
              <a:buNone/>
            </a:pPr>
            <a:r>
              <a:rPr lang="uk-UA" sz="1400" b="1" dirty="0">
                <a:solidFill>
                  <a:srgbClr val="44546A"/>
                </a:solidFill>
                <a:latin typeface="Times New Roman" panose="02020603050405020304" pitchFamily="18" charset="0"/>
                <a:cs typeface="Times New Roman" panose="02020603050405020304" pitchFamily="18" charset="0"/>
              </a:rPr>
              <a:t> </a:t>
            </a:r>
            <a:r>
              <a:rPr lang="uk-UA" sz="1400" b="1" dirty="0" smtClean="0">
                <a:solidFill>
                  <a:srgbClr val="44546A"/>
                </a:solidFill>
                <a:latin typeface="Times New Roman" panose="02020603050405020304" pitchFamily="18" charset="0"/>
                <a:cs typeface="Times New Roman" panose="02020603050405020304" pitchFamily="18" charset="0"/>
              </a:rPr>
              <a:t>   </a:t>
            </a:r>
            <a:r>
              <a:rPr lang="uk-UA" sz="1600" b="1" dirty="0" smtClean="0">
                <a:solidFill>
                  <a:srgbClr val="44546A"/>
                </a:solidFill>
                <a:latin typeface="Times New Roman" panose="02020603050405020304" pitchFamily="18" charset="0"/>
                <a:cs typeface="Times New Roman" panose="02020603050405020304" pitchFamily="18" charset="0"/>
              </a:rPr>
              <a:t>СТП 10-004:2019 «Якість і безпека продукції. Атестація виробництва. Порядок здійснення» в якому враховані зазначені вище вимоги щодо необхідності реорганізації процедури атестації відповідно до вимог законодавства.</a:t>
            </a:r>
          </a:p>
          <a:p>
            <a:endParaRPr lang="ru-RU" sz="1800" dirty="0"/>
          </a:p>
        </p:txBody>
      </p:sp>
    </p:spTree>
    <p:extLst>
      <p:ext uri="{BB962C8B-B14F-4D97-AF65-F5344CB8AC3E}">
        <p14:creationId xmlns:p14="http://schemas.microsoft.com/office/powerpoint/2010/main" val="5654701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838200" y="304800"/>
            <a:ext cx="10515600" cy="1081092"/>
          </a:xfrm>
        </p:spPr>
        <p:txBody>
          <a:bodyPr>
            <a:normAutofit/>
          </a:bodyPr>
          <a:lstStyle/>
          <a:p>
            <a:pPr algn="ctr"/>
            <a:r>
              <a:rPr lang="uk-UA" b="1" dirty="0" smtClean="0">
                <a:solidFill>
                  <a:schemeClr val="accent1">
                    <a:lumMod val="50000"/>
                  </a:schemeClr>
                </a:solidFill>
                <a:latin typeface="Times New Roman" panose="02020603050405020304" pitchFamily="18" charset="0"/>
                <a:ea typeface="Times New Roman" panose="02020603050405020304" pitchFamily="18" charset="0"/>
                <a:cs typeface="Times New Roman" panose="02020603050405020304" pitchFamily="18" charset="0"/>
              </a:rPr>
              <a:t>Основні етапи атестації</a:t>
            </a:r>
            <a:endParaRPr lang="ru-RU" dirty="0"/>
          </a:p>
        </p:txBody>
      </p:sp>
      <p:sp>
        <p:nvSpPr>
          <p:cNvPr id="5" name="Прямоугольник 4"/>
          <p:cNvSpPr/>
          <p:nvPr/>
        </p:nvSpPr>
        <p:spPr>
          <a:xfrm>
            <a:off x="733169" y="1375718"/>
            <a:ext cx="10758616" cy="41595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nSpc>
                <a:spcPct val="150000"/>
              </a:lnSpc>
              <a:spcAft>
                <a:spcPts val="600"/>
              </a:spcAft>
              <a:buAutoNum type="arabicPeriod"/>
            </a:pPr>
            <a:r>
              <a:rPr lang="uk-UA" sz="2400" dirty="0" smtClean="0"/>
              <a:t>Аналізування звернення та вхідної документації.</a:t>
            </a:r>
          </a:p>
          <a:p>
            <a:pPr marL="342900" indent="-342900">
              <a:lnSpc>
                <a:spcPct val="150000"/>
              </a:lnSpc>
              <a:spcAft>
                <a:spcPts val="600"/>
              </a:spcAft>
              <a:buAutoNum type="arabicPeriod"/>
            </a:pPr>
            <a:r>
              <a:rPr lang="uk-UA" sz="2400" dirty="0" smtClean="0"/>
              <a:t>Інспектування виробництва акредитованим органом з оцінки відповідності.</a:t>
            </a:r>
          </a:p>
          <a:p>
            <a:pPr marL="342900" indent="-342900">
              <a:lnSpc>
                <a:spcPct val="150000"/>
              </a:lnSpc>
              <a:spcAft>
                <a:spcPts val="600"/>
              </a:spcAft>
              <a:buAutoNum type="arabicPeriod"/>
            </a:pPr>
            <a:r>
              <a:rPr lang="uk-UA" sz="2400" dirty="0" smtClean="0"/>
              <a:t>Аналізування результатів інспектування призначеним підрозділом </a:t>
            </a:r>
            <a:br>
              <a:rPr lang="uk-UA" sz="2400" dirty="0" smtClean="0"/>
            </a:br>
            <a:r>
              <a:rPr lang="uk-UA" sz="2400" dirty="0" smtClean="0"/>
              <a:t>АТ «Укрзалізниця» та прийняття рішення щодо видачі атестата.</a:t>
            </a:r>
          </a:p>
          <a:p>
            <a:pPr marL="342900" indent="-342900">
              <a:lnSpc>
                <a:spcPct val="150000"/>
              </a:lnSpc>
              <a:spcAft>
                <a:spcPts val="600"/>
              </a:spcAft>
              <a:buAutoNum type="arabicPeriod"/>
            </a:pPr>
            <a:r>
              <a:rPr lang="uk-UA" sz="2400" dirty="0" smtClean="0"/>
              <a:t>Плановий нагляд за атестованим виробництвом.</a:t>
            </a:r>
          </a:p>
        </p:txBody>
      </p:sp>
    </p:spTree>
    <p:extLst>
      <p:ext uri="{BB962C8B-B14F-4D97-AF65-F5344CB8AC3E}">
        <p14:creationId xmlns:p14="http://schemas.microsoft.com/office/powerpoint/2010/main" val="2829374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круглений прямокутник 3"/>
          <p:cNvSpPr>
            <a:spLocks noGrp="1"/>
          </p:cNvSpPr>
          <p:nvPr>
            <p:ph type="title"/>
          </p:nvPr>
        </p:nvSpPr>
        <p:spPr>
          <a:xfrm>
            <a:off x="889684" y="326493"/>
            <a:ext cx="10527957" cy="8623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4000" dirty="0" smtClean="0"/>
              <a:t>Критерії атестації</a:t>
            </a:r>
            <a:endParaRPr lang="ru-RU" sz="4000" dirty="0"/>
          </a:p>
        </p:txBody>
      </p:sp>
      <p:sp>
        <p:nvSpPr>
          <p:cNvPr id="5" name="Прямокутник 4"/>
          <p:cNvSpPr>
            <a:spLocks noGrp="1"/>
          </p:cNvSpPr>
          <p:nvPr>
            <p:ph idx="1"/>
          </p:nvPr>
        </p:nvSpPr>
        <p:spPr>
          <a:xfrm>
            <a:off x="902042" y="1500391"/>
            <a:ext cx="10515600" cy="2479181"/>
          </a:xfrm>
          <a:prstGeom prst="rect">
            <a:avLst/>
          </a:prstGeom>
        </p:spPr>
        <p:style>
          <a:lnRef idx="1">
            <a:schemeClr val="accent6"/>
          </a:lnRef>
          <a:fillRef idx="2">
            <a:schemeClr val="accent6"/>
          </a:fillRef>
          <a:effectRef idx="1">
            <a:schemeClr val="accent6"/>
          </a:effectRef>
          <a:fontRef idx="minor">
            <a:schemeClr val="dk1"/>
          </a:fontRef>
        </p:style>
        <p:txBody>
          <a:bodyPr rtlCol="0" anchor="ctr">
            <a:normAutofit fontScale="92500" lnSpcReduction="10000"/>
          </a:bodyPr>
          <a:lstStyle/>
          <a:p>
            <a:pPr marL="342900" indent="-342900" algn="ctr">
              <a:buAutoNum type="arabicPeriod"/>
            </a:pPr>
            <a:r>
              <a:rPr lang="uk-UA" sz="2400" dirty="0" smtClean="0"/>
              <a:t>Конструкторська документація;</a:t>
            </a:r>
          </a:p>
          <a:p>
            <a:pPr marL="342900" indent="-342900" algn="ctr">
              <a:buAutoNum type="arabicPeriod"/>
            </a:pPr>
            <a:r>
              <a:rPr lang="uk-UA" sz="2400" dirty="0" smtClean="0"/>
              <a:t>Технологічна документація:</a:t>
            </a:r>
          </a:p>
          <a:p>
            <a:pPr marL="342900" indent="-342900" algn="ctr">
              <a:buAutoNum type="arabicPeriod"/>
            </a:pPr>
            <a:r>
              <a:rPr lang="uk-UA" sz="2400" dirty="0" smtClean="0"/>
              <a:t>Правила технічного обслуговування та ремонтів ТРС ;</a:t>
            </a:r>
          </a:p>
          <a:p>
            <a:pPr marL="342900" indent="-342900" algn="ctr">
              <a:buAutoNum type="arabicPeriod"/>
            </a:pPr>
            <a:r>
              <a:rPr lang="uk-UA" sz="2400" dirty="0" smtClean="0"/>
              <a:t>Інструкції з експлуатації, обслуговування і ремонту ТРС та його складових части, вузлів та агрегатів. </a:t>
            </a:r>
          </a:p>
          <a:p>
            <a:pPr marL="342900" indent="-342900" algn="ctr">
              <a:buAutoNum type="arabicPeriod"/>
            </a:pPr>
            <a:r>
              <a:rPr lang="uk-UA" sz="2400" dirty="0" smtClean="0"/>
              <a:t>Стандарти, нормативні документи підприємств, що реалізовують виконання вимог вищезазначених документів.</a:t>
            </a:r>
            <a:endParaRPr lang="ru-RU" sz="2400" dirty="0"/>
          </a:p>
        </p:txBody>
      </p:sp>
      <p:sp>
        <p:nvSpPr>
          <p:cNvPr id="6" name="Прямокутник 5"/>
          <p:cNvSpPr/>
          <p:nvPr/>
        </p:nvSpPr>
        <p:spPr>
          <a:xfrm>
            <a:off x="889685" y="4359500"/>
            <a:ext cx="10527957" cy="862884"/>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uk-UA" sz="2400" dirty="0" smtClean="0"/>
          </a:p>
          <a:p>
            <a:pPr algn="ctr"/>
            <a:r>
              <a:rPr lang="uk-UA" sz="2400" dirty="0" smtClean="0"/>
              <a:t>Інспектування виробництва проводиться виключно в межах </a:t>
            </a:r>
          </a:p>
          <a:p>
            <a:pPr algn="ctr"/>
            <a:r>
              <a:rPr lang="uk-UA" sz="2400" dirty="0" smtClean="0"/>
              <a:t>заявлених обсягів робіт та послуг.</a:t>
            </a:r>
          </a:p>
          <a:p>
            <a:pPr algn="ctr"/>
            <a:endParaRPr lang="uk-UA" sz="2400" dirty="0" smtClean="0"/>
          </a:p>
          <a:p>
            <a:pPr algn="ctr"/>
            <a:endParaRPr lang="ru-RU" dirty="0"/>
          </a:p>
        </p:txBody>
      </p:sp>
    </p:spTree>
    <p:extLst>
      <p:ext uri="{BB962C8B-B14F-4D97-AF65-F5344CB8AC3E}">
        <p14:creationId xmlns:p14="http://schemas.microsoft.com/office/powerpoint/2010/main" val="3094808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05308" y="1481069"/>
            <a:ext cx="10779616" cy="46106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2"/>
            <a:r>
              <a:rPr lang="uk-UA" sz="2000" dirty="0" smtClean="0"/>
              <a:t>	</a:t>
            </a:r>
            <a:r>
              <a:rPr lang="uk-UA" sz="2000" dirty="0" smtClean="0">
                <a:solidFill>
                  <a:schemeClr val="tx1"/>
                </a:solidFill>
              </a:rPr>
              <a:t>До </a:t>
            </a:r>
            <a:r>
              <a:rPr lang="uk-UA" sz="2000" dirty="0">
                <a:solidFill>
                  <a:schemeClr val="tx1"/>
                </a:solidFill>
              </a:rPr>
              <a:t>критичних невідповідностей </a:t>
            </a:r>
            <a:r>
              <a:rPr lang="uk-UA" sz="2000" dirty="0"/>
              <a:t>відносять такі, які можуть викликати настання негативних подій з великою ймовірністю (інциденти, аварії, тощо), наприклад, суттєві порушення технології ремонту або умов середовища, які суттєво впливають на результати робіт (наприклад, температурний режим, значні забруднення, тощо), невиконання етапів ремонту (обслуговування) або контролю (наприклад, відсутність обладнання або персоналу відповідної кваліфікації для виконання випробувань або неруйнівного контролю, запасних частин, тощо). </a:t>
            </a:r>
            <a:endParaRPr lang="uk-UA" sz="2000" dirty="0" smtClean="0"/>
          </a:p>
          <a:p>
            <a:pPr lvl="2"/>
            <a:endParaRPr lang="ru-RU" sz="2000" dirty="0"/>
          </a:p>
          <a:p>
            <a:pPr lvl="2"/>
            <a:r>
              <a:rPr lang="uk-UA" sz="2000" dirty="0" smtClean="0"/>
              <a:t>	</a:t>
            </a:r>
            <a:r>
              <a:rPr lang="uk-UA" sz="2000" dirty="0" smtClean="0">
                <a:solidFill>
                  <a:schemeClr val="tx1"/>
                </a:solidFill>
              </a:rPr>
              <a:t>До </a:t>
            </a:r>
            <a:r>
              <a:rPr lang="uk-UA" sz="2000" dirty="0">
                <a:solidFill>
                  <a:schemeClr val="tx1"/>
                </a:solidFill>
              </a:rPr>
              <a:t>не критичних невідповідностей </a:t>
            </a:r>
            <a:r>
              <a:rPr lang="uk-UA" sz="2000" dirty="0"/>
              <a:t>відносять такі, які суттєво не впливають на якість ремонту (обслуговування або експлуатації) та працездатність рухомого складу після робіт, але у разі систематичного їх невиконання можуть перейти в категорію критичних (наприклад, порушення оформлення документації та записів, порушення при управлінні нормативною документацією, порушення утримання обладнання,  вимірювального інструменту, тощо).</a:t>
            </a:r>
            <a:endParaRPr lang="ru-RU" sz="2000" dirty="0"/>
          </a:p>
        </p:txBody>
      </p:sp>
      <p:sp>
        <p:nvSpPr>
          <p:cNvPr id="5" name="Скругленный прямоугольник 4"/>
          <p:cNvSpPr/>
          <p:nvPr/>
        </p:nvSpPr>
        <p:spPr>
          <a:xfrm>
            <a:off x="605307" y="321972"/>
            <a:ext cx="10779615" cy="6954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800" dirty="0" smtClean="0"/>
              <a:t>Розподіл невідповідностей</a:t>
            </a:r>
            <a:endParaRPr lang="ru-RU" sz="2800" dirty="0"/>
          </a:p>
        </p:txBody>
      </p:sp>
    </p:spTree>
    <p:extLst>
      <p:ext uri="{BB962C8B-B14F-4D97-AF65-F5344CB8AC3E}">
        <p14:creationId xmlns:p14="http://schemas.microsoft.com/office/powerpoint/2010/main" val="764077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txBox="1">
            <a:spLocks/>
          </p:cNvSpPr>
          <p:nvPr/>
        </p:nvSpPr>
        <p:spPr bwMode="auto">
          <a:xfrm>
            <a:off x="200078" y="117475"/>
            <a:ext cx="11712880" cy="7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Calibri" pitchFamily="34" charset="0"/>
                <a:cs typeface="Arial" charset="0"/>
              </a:defRPr>
            </a:lvl1pPr>
            <a:lvl2pPr marL="742950" indent="-285750">
              <a:defRPr>
                <a:solidFill>
                  <a:schemeClr val="tx1"/>
                </a:solidFill>
                <a:latin typeface="Calibri" pitchFamily="34" charset="0"/>
                <a:cs typeface="Arial" charset="0"/>
              </a:defRPr>
            </a:lvl2pPr>
            <a:lvl3pPr marL="1143000" indent="-228600">
              <a:defRPr>
                <a:solidFill>
                  <a:schemeClr val="tx1"/>
                </a:solidFill>
                <a:latin typeface="Calibri" pitchFamily="34" charset="0"/>
                <a:cs typeface="Arial" charset="0"/>
              </a:defRPr>
            </a:lvl3pPr>
            <a:lvl4pPr marL="1600200" indent="-228600">
              <a:defRPr>
                <a:solidFill>
                  <a:schemeClr val="tx1"/>
                </a:solidFill>
                <a:latin typeface="Calibri" pitchFamily="34" charset="0"/>
                <a:cs typeface="Arial" charset="0"/>
              </a:defRPr>
            </a:lvl4pPr>
            <a:lvl5pPr marL="2057400" indent="-22860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a:defRPr/>
            </a:pPr>
            <a:r>
              <a:rPr lang="uk-UA" sz="2000" dirty="0" smtClean="0">
                <a:solidFill>
                  <a:srgbClr val="ACCBF9">
                    <a:lumMod val="75000"/>
                  </a:srgbClr>
                </a:solidFill>
                <a:latin typeface="Arial Black" pitchFamily="34" charset="0"/>
              </a:rPr>
              <a:t>Основні негативні фактори, які перешкоджають дотриманню технології ремонтних робіт</a:t>
            </a:r>
            <a:endParaRPr lang="uk-UA" sz="2000" dirty="0">
              <a:solidFill>
                <a:srgbClr val="ACCBF9">
                  <a:lumMod val="75000"/>
                </a:srgbClr>
              </a:solidFill>
              <a:latin typeface="Arial Black" pitchFamily="34" charset="0"/>
            </a:endParaRPr>
          </a:p>
        </p:txBody>
      </p:sp>
      <p:sp>
        <p:nvSpPr>
          <p:cNvPr id="6" name="Округлений прямокутник 1"/>
          <p:cNvSpPr/>
          <p:nvPr/>
        </p:nvSpPr>
        <p:spPr>
          <a:xfrm>
            <a:off x="316522" y="908050"/>
            <a:ext cx="11596435" cy="47525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uk-UA" sz="2000" dirty="0" smtClean="0"/>
              <a:t>За результатами роботи атестаційних комісій при атестації ремонтних підрозділів, основними факторами недотримання технологій ремонтних робіт є:</a:t>
            </a:r>
          </a:p>
          <a:p>
            <a:pPr marL="285750" indent="-285750" algn="just">
              <a:buFontTx/>
              <a:buChar char="-"/>
            </a:pPr>
            <a:endParaRPr lang="uk-UA" sz="2000" dirty="0"/>
          </a:p>
          <a:p>
            <a:pPr marL="285750" indent="-285750" algn="just">
              <a:buFontTx/>
              <a:buChar char="-"/>
            </a:pPr>
            <a:r>
              <a:rPr lang="uk-UA" sz="2000" dirty="0" smtClean="0"/>
              <a:t>Незабезпеченість ремонтних підрозділів конструкторською, технологічною документацією;</a:t>
            </a:r>
          </a:p>
          <a:p>
            <a:pPr marL="285750" indent="-285750" algn="just">
              <a:buFontTx/>
              <a:buChar char="-"/>
            </a:pPr>
            <a:r>
              <a:rPr lang="uk-UA" sz="2000" dirty="0" smtClean="0"/>
              <a:t>Недостатнє оснащення ремонтних підрозділів технологічним та </a:t>
            </a:r>
            <a:r>
              <a:rPr lang="uk-UA" sz="2000" dirty="0"/>
              <a:t>випробувальними</a:t>
            </a:r>
            <a:r>
              <a:rPr lang="uk-UA" sz="2000" dirty="0" smtClean="0"/>
              <a:t> обладнанням, не укомплектування діагностичним обладнанням; </a:t>
            </a:r>
          </a:p>
          <a:p>
            <a:pPr marL="285750" indent="-285750" algn="just">
              <a:buFontTx/>
              <a:buChar char="-"/>
            </a:pPr>
            <a:r>
              <a:rPr lang="uk-UA" sz="2000" dirty="0" smtClean="0"/>
              <a:t>Не забезпечення запасними частинами, матеріалами, лінійним обладнанням ремонтних підприємств;</a:t>
            </a:r>
            <a:r>
              <a:rPr lang="ru-RU" sz="2000" dirty="0" smtClean="0"/>
              <a:t> </a:t>
            </a:r>
          </a:p>
          <a:p>
            <a:pPr marL="285750" indent="-285750" algn="just">
              <a:buFontTx/>
              <a:buChar char="-"/>
            </a:pPr>
            <a:r>
              <a:rPr lang="uk-UA" sz="2000" dirty="0" smtClean="0"/>
              <a:t>Не укомплектування ремонтних підприємств кваліфікованим персоналом;</a:t>
            </a:r>
          </a:p>
          <a:p>
            <a:pPr marL="285750" indent="-285750" algn="just">
              <a:buFontTx/>
              <a:buChar char="-"/>
            </a:pPr>
            <a:r>
              <a:rPr lang="uk-UA" sz="2000" dirty="0" smtClean="0"/>
              <a:t>Не достатній рівень проведенням підготовки, навчання і перевірки знань персоналу та як результат недотримання виконавчої дисципліни.</a:t>
            </a:r>
          </a:p>
          <a:p>
            <a:pPr marL="285750" indent="-285750" algn="just">
              <a:buFontTx/>
              <a:buChar char="-"/>
            </a:pPr>
            <a:endParaRPr lang="uk-UA" sz="1400" dirty="0" smtClean="0"/>
          </a:p>
          <a:p>
            <a:pPr marL="285750" indent="-285750" algn="just">
              <a:buFontTx/>
              <a:buChar char="-"/>
            </a:pPr>
            <a:endParaRPr lang="uk-UA" sz="1400" dirty="0"/>
          </a:p>
        </p:txBody>
      </p:sp>
    </p:spTree>
    <p:extLst>
      <p:ext uri="{BB962C8B-B14F-4D97-AF65-F5344CB8AC3E}">
        <p14:creationId xmlns:p14="http://schemas.microsoft.com/office/powerpoint/2010/main" val="521472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1"/>
          <p:cNvSpPr txBox="1">
            <a:spLocks/>
          </p:cNvSpPr>
          <p:nvPr/>
        </p:nvSpPr>
        <p:spPr>
          <a:xfrm>
            <a:off x="0" y="2939332"/>
            <a:ext cx="12192000" cy="8516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rgbClr val="193888"/>
                </a:solidFill>
                <a:latin typeface="+mj-lt"/>
                <a:ea typeface="+mj-ea"/>
                <a:cs typeface="+mj-cs"/>
              </a:defRPr>
            </a:lvl1pPr>
          </a:lstStyle>
          <a:p>
            <a:pPr algn="ctr"/>
            <a:r>
              <a:rPr lang="uk-UA" sz="5400" dirty="0" smtClean="0">
                <a:latin typeface="+mn-lt"/>
              </a:rPr>
              <a:t>ДЯКУЮ ЗА УВАГУ!</a:t>
            </a:r>
            <a:endParaRPr lang="en-US" sz="5400" dirty="0">
              <a:latin typeface="+mn-lt"/>
            </a:endParaRPr>
          </a:p>
        </p:txBody>
      </p:sp>
      <p:grpSp>
        <p:nvGrpSpPr>
          <p:cNvPr id="3" name="Group 2"/>
          <p:cNvGrpSpPr>
            <a:grpSpLocks/>
          </p:cNvGrpSpPr>
          <p:nvPr/>
        </p:nvGrpSpPr>
        <p:grpSpPr bwMode="auto">
          <a:xfrm>
            <a:off x="88277" y="35724"/>
            <a:ext cx="2478220" cy="1412424"/>
            <a:chOff x="1784" y="981"/>
            <a:chExt cx="3604" cy="2048"/>
          </a:xfrm>
        </p:grpSpPr>
        <p:pic>
          <p:nvPicPr>
            <p:cNvPr id="4" name="Рисунок 1"/>
            <p:cNvPicPr>
              <a:picLocks noChangeAspect="1" noChangeArrowheads="1"/>
            </p:cNvPicPr>
            <p:nvPr/>
          </p:nvPicPr>
          <p:blipFill>
            <a:blip r:embed="rId2">
              <a:extLst>
                <a:ext uri="{28A0092B-C50C-407E-A947-70E740481C1C}">
                  <a14:useLocalDpi xmlns:a14="http://schemas.microsoft.com/office/drawing/2010/main" val="0"/>
                </a:ext>
              </a:extLst>
            </a:blip>
            <a:srcRect l="21822" t="29417" r="57402" b="57358"/>
            <a:stretch>
              <a:fillRect/>
            </a:stretch>
          </p:blipFill>
          <p:spPr bwMode="auto">
            <a:xfrm>
              <a:off x="1784" y="981"/>
              <a:ext cx="3495" cy="1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spect="1" noChangeArrowheads="1"/>
            </p:cNvSpPr>
            <p:nvPr/>
          </p:nvSpPr>
          <p:spPr bwMode="auto">
            <a:xfrm>
              <a:off x="3517" y="2598"/>
              <a:ext cx="1871" cy="431"/>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fontAlgn="base">
                <a:spcBef>
                  <a:spcPct val="0"/>
                </a:spcBef>
                <a:spcAft>
                  <a:spcPct val="0"/>
                </a:spcAft>
              </a:pPr>
              <a:r>
                <a:rPr lang="uk-UA" altLang="ru-RU" sz="900" dirty="0" smtClean="0">
                  <a:solidFill>
                    <a:prstClr val="black"/>
                  </a:solidFill>
                  <a:latin typeface="Times New Roman" pitchFamily="18" charset="0"/>
                  <a:cs typeface="Arial" pitchFamily="34" charset="0"/>
                </a:rPr>
                <a:t>2Т1454</a:t>
              </a:r>
            </a:p>
            <a:p>
              <a:pPr algn="ctr" fontAlgn="base">
                <a:spcBef>
                  <a:spcPct val="0"/>
                </a:spcBef>
                <a:spcAft>
                  <a:spcPct val="0"/>
                </a:spcAft>
              </a:pPr>
              <a:r>
                <a:rPr lang="uk-UA" altLang="ru-RU" sz="900" dirty="0" smtClean="0">
                  <a:solidFill>
                    <a:prstClr val="black"/>
                  </a:solidFill>
                  <a:latin typeface="Times New Roman" pitchFamily="18" charset="0"/>
                  <a:cs typeface="Arial" pitchFamily="34" charset="0"/>
                </a:rPr>
                <a:t>ДСТУ </a:t>
              </a:r>
              <a:r>
                <a:rPr lang="en-US" altLang="ru-RU" sz="900" dirty="0" smtClean="0">
                  <a:solidFill>
                    <a:prstClr val="black"/>
                  </a:solidFill>
                  <a:latin typeface="Times New Roman" pitchFamily="18" charset="0"/>
                  <a:cs typeface="Arial" pitchFamily="34" charset="0"/>
                </a:rPr>
                <a:t>ISO</a:t>
              </a:r>
              <a:r>
                <a:rPr lang="uk-UA" altLang="ru-RU" sz="900" dirty="0" smtClean="0">
                  <a:solidFill>
                    <a:prstClr val="black"/>
                  </a:solidFill>
                  <a:latin typeface="Times New Roman" pitchFamily="18" charset="0"/>
                  <a:cs typeface="Arial" pitchFamily="34" charset="0"/>
                </a:rPr>
                <a:t>/</a:t>
              </a:r>
              <a:r>
                <a:rPr lang="en-US" altLang="ru-RU" sz="900" dirty="0" smtClean="0">
                  <a:solidFill>
                    <a:prstClr val="black"/>
                  </a:solidFill>
                  <a:latin typeface="Times New Roman" pitchFamily="18" charset="0"/>
                  <a:cs typeface="Arial" pitchFamily="34" charset="0"/>
                </a:rPr>
                <a:t>IEC 17025</a:t>
              </a:r>
              <a:endParaRPr lang="ru-RU" altLang="ru-RU" dirty="0" smtClean="0">
                <a:solidFill>
                  <a:prstClr val="black"/>
                </a:solidFill>
                <a:latin typeface="Arial" pitchFamily="34" charset="0"/>
                <a:cs typeface="Arial" pitchFamily="34" charset="0"/>
              </a:endParaRPr>
            </a:p>
          </p:txBody>
        </p:sp>
      </p:grpSp>
      <p:grpSp>
        <p:nvGrpSpPr>
          <p:cNvPr id="6" name="Group 5"/>
          <p:cNvGrpSpPr>
            <a:grpSpLocks/>
          </p:cNvGrpSpPr>
          <p:nvPr/>
        </p:nvGrpSpPr>
        <p:grpSpPr bwMode="auto">
          <a:xfrm>
            <a:off x="9609249" y="39867"/>
            <a:ext cx="2478220" cy="1406515"/>
            <a:chOff x="1784" y="964"/>
            <a:chExt cx="3604" cy="2065"/>
          </a:xfrm>
        </p:grpSpPr>
        <p:pic>
          <p:nvPicPr>
            <p:cNvPr id="7" name="Рисунок 1"/>
            <p:cNvPicPr>
              <a:picLocks noChangeAspect="1" noChangeArrowheads="1"/>
            </p:cNvPicPr>
            <p:nvPr/>
          </p:nvPicPr>
          <p:blipFill>
            <a:blip r:embed="rId2">
              <a:extLst>
                <a:ext uri="{28A0092B-C50C-407E-A947-70E740481C1C}">
                  <a14:useLocalDpi xmlns:a14="http://schemas.microsoft.com/office/drawing/2010/main" val="0"/>
                </a:ext>
              </a:extLst>
            </a:blip>
            <a:srcRect l="21822" t="29417" r="57402" b="57358"/>
            <a:stretch>
              <a:fillRect/>
            </a:stretch>
          </p:blipFill>
          <p:spPr bwMode="auto">
            <a:xfrm>
              <a:off x="1784" y="964"/>
              <a:ext cx="3495" cy="17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p:cNvSpPr>
              <a:spLocks noChangeAspect="1" noChangeArrowheads="1"/>
            </p:cNvSpPr>
            <p:nvPr/>
          </p:nvSpPr>
          <p:spPr bwMode="auto">
            <a:xfrm>
              <a:off x="3517" y="2598"/>
              <a:ext cx="1871" cy="431"/>
            </a:xfrm>
            <a:prstGeom prst="rect">
              <a:avLst/>
            </a:prstGeom>
            <a:solidFill>
              <a:srgbClr val="FFFFFF"/>
            </a:solidFill>
            <a:ln w="9525">
              <a:solidFill>
                <a:srgbClr val="000000"/>
              </a:solidFill>
              <a:miter lim="800000"/>
              <a:headEnd/>
              <a:tailEnd/>
            </a:ln>
          </p:spPr>
          <p:txBody>
            <a:bodyPr vert="horz" wrap="square" lIns="0" tIns="0" rIns="0" bIns="0" numCol="1" anchor="t" anchorCtr="0" compatLnSpc="1">
              <a:prstTxWarp prst="textNoShape">
                <a:avLst/>
              </a:prstTxWarp>
            </a:bodyPr>
            <a:lstStyle/>
            <a:p>
              <a:pPr algn="ctr" fontAlgn="base">
                <a:spcBef>
                  <a:spcPct val="0"/>
                </a:spcBef>
                <a:spcAft>
                  <a:spcPct val="0"/>
                </a:spcAft>
              </a:pPr>
              <a:r>
                <a:rPr lang="uk-UA" altLang="ru-RU" sz="900" dirty="0" smtClean="0">
                  <a:solidFill>
                    <a:prstClr val="black"/>
                  </a:solidFill>
                  <a:latin typeface="Times New Roman" pitchFamily="18" charset="0"/>
                  <a:cs typeface="Arial" pitchFamily="34" charset="0"/>
                </a:rPr>
                <a:t>7С234</a:t>
              </a:r>
            </a:p>
            <a:p>
              <a:pPr algn="ctr" fontAlgn="base">
                <a:spcBef>
                  <a:spcPct val="0"/>
                </a:spcBef>
                <a:spcAft>
                  <a:spcPct val="0"/>
                </a:spcAft>
              </a:pPr>
              <a:r>
                <a:rPr lang="uk-UA" altLang="ru-RU" sz="900" dirty="0" smtClean="0">
                  <a:solidFill>
                    <a:prstClr val="black"/>
                  </a:solidFill>
                  <a:latin typeface="Times New Roman" pitchFamily="18" charset="0"/>
                  <a:cs typeface="Arial" pitchFamily="34" charset="0"/>
                </a:rPr>
                <a:t>ДСТУ </a:t>
              </a:r>
              <a:r>
                <a:rPr lang="en-US" altLang="ru-RU" sz="900" dirty="0" smtClean="0">
                  <a:solidFill>
                    <a:prstClr val="black"/>
                  </a:solidFill>
                  <a:latin typeface="Times New Roman" pitchFamily="18" charset="0"/>
                  <a:cs typeface="Arial" pitchFamily="34" charset="0"/>
                </a:rPr>
                <a:t>ISO</a:t>
              </a:r>
              <a:r>
                <a:rPr lang="uk-UA" altLang="ru-RU" sz="900" dirty="0" smtClean="0">
                  <a:solidFill>
                    <a:prstClr val="black"/>
                  </a:solidFill>
                  <a:latin typeface="Times New Roman" pitchFamily="18" charset="0"/>
                  <a:cs typeface="Arial" pitchFamily="34" charset="0"/>
                </a:rPr>
                <a:t>/</a:t>
              </a:r>
              <a:r>
                <a:rPr lang="en-US" altLang="ru-RU" sz="900" dirty="0" smtClean="0">
                  <a:solidFill>
                    <a:prstClr val="black"/>
                  </a:solidFill>
                  <a:latin typeface="Times New Roman" pitchFamily="18" charset="0"/>
                  <a:cs typeface="Arial" pitchFamily="34" charset="0"/>
                </a:rPr>
                <a:t>IEC 1702</a:t>
              </a:r>
              <a:r>
                <a:rPr lang="uk-UA" altLang="ru-RU" sz="900" dirty="0" smtClean="0">
                  <a:solidFill>
                    <a:prstClr val="black"/>
                  </a:solidFill>
                  <a:latin typeface="Times New Roman" pitchFamily="18" charset="0"/>
                  <a:cs typeface="Arial" pitchFamily="34" charset="0"/>
                </a:rPr>
                <a:t>0</a:t>
              </a:r>
              <a:endParaRPr lang="ru-RU" altLang="ru-RU" dirty="0" smtClean="0">
                <a:solidFill>
                  <a:prstClr val="black"/>
                </a:solidFill>
                <a:latin typeface="Arial" pitchFamily="34" charset="0"/>
                <a:cs typeface="Arial" pitchFamily="34" charset="0"/>
              </a:endParaRPr>
            </a:p>
          </p:txBody>
        </p:sp>
      </p:grpSp>
      <p:pic>
        <p:nvPicPr>
          <p:cNvPr id="9" name="Picture 2" descr="W:\Конференція Міжн\Конф._2019_Львів\Заповнені додатки\logo NDKTI +.t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48999" y="219086"/>
            <a:ext cx="2164245" cy="85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94852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5.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1116</TotalTime>
  <Words>590</Words>
  <Application>Microsoft Office PowerPoint</Application>
  <PresentationFormat>Произвольный</PresentationFormat>
  <Paragraphs>131</Paragraphs>
  <Slides>9</Slides>
  <Notes>0</Notes>
  <HiddenSlides>0</HiddenSlides>
  <MMClips>0</MMClips>
  <ScaleCrop>false</ScaleCrop>
  <HeadingPairs>
    <vt:vector size="4" baseType="variant">
      <vt:variant>
        <vt:lpstr>Тема</vt:lpstr>
      </vt:variant>
      <vt:variant>
        <vt:i4>5</vt:i4>
      </vt:variant>
      <vt:variant>
        <vt:lpstr>Заголовки слайдов</vt:lpstr>
      </vt:variant>
      <vt:variant>
        <vt:i4>9</vt:i4>
      </vt:variant>
    </vt:vector>
  </HeadingPairs>
  <TitlesOfParts>
    <vt:vector size="14" baseType="lpstr">
      <vt:lpstr>Office Theme</vt:lpstr>
      <vt:lpstr>Custom Design</vt:lpstr>
      <vt:lpstr>1_Custom Design</vt:lpstr>
      <vt:lpstr>1_Office Theme</vt:lpstr>
      <vt:lpstr>2_Office Theme</vt:lpstr>
      <vt:lpstr>Презентация PowerPoint</vt:lpstr>
      <vt:lpstr>Вимоги Закону України від 15.01.2015 № 124  «Про технічні регламенти та оцінку відповідності» та Технічного регламенту безпеки рухомого складу залізничного транспорту затвердженого Постановою Кабінету Міністрів України від 30.12.2015 № 1194                                                                                           </vt:lpstr>
      <vt:lpstr>Вимоги до атестації                                   Необхідність                  виконання</vt:lpstr>
      <vt:lpstr>Презентация PowerPoint</vt:lpstr>
      <vt:lpstr>Основні етапи атестації</vt:lpstr>
      <vt:lpstr>Критерії атестації</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Назва презентації Назва підрозділу</dc:title>
  <dc:creator>Олександр Михайловський</dc:creator>
  <cp:lastModifiedBy>Пустовгар Валентин</cp:lastModifiedBy>
  <cp:revision>97</cp:revision>
  <cp:lastPrinted>2019-10-17T13:51:21Z</cp:lastPrinted>
  <dcterms:created xsi:type="dcterms:W3CDTF">2018-10-16T13:51:55Z</dcterms:created>
  <dcterms:modified xsi:type="dcterms:W3CDTF">2019-10-18T05:46:28Z</dcterms:modified>
</cp:coreProperties>
</file>