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4"/>
  </p:handoutMasterIdLst>
  <p:sldIdLst>
    <p:sldId id="256" r:id="rId2"/>
    <p:sldId id="267" r:id="rId3"/>
    <p:sldId id="266" r:id="rId4"/>
    <p:sldId id="269" r:id="rId5"/>
    <p:sldId id="260" r:id="rId6"/>
    <p:sldId id="265" r:id="rId7"/>
    <p:sldId id="257" r:id="rId8"/>
    <p:sldId id="258" r:id="rId9"/>
    <p:sldId id="268" r:id="rId10"/>
    <p:sldId id="259" r:id="rId11"/>
    <p:sldId id="264" r:id="rId12"/>
    <p:sldId id="262" r:id="rId13"/>
  </p:sldIdLst>
  <p:sldSz cx="9144000" cy="5143500" type="screen16x9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Серийный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 топлива</c:v>
                </c:pt>
                <c:pt idx="1">
                  <c:v>Расход масла</c:v>
                </c:pt>
                <c:pt idx="2">
                  <c:v>Затраты на ТО и ТР</c:v>
                </c:pt>
                <c:pt idx="3">
                  <c:v>Сила тяги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Модернизированный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446548053800473E-2"/>
                  <c:y val="-3.2660980055713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2432704609882E-2"/>
                  <c:y val="-1.306439202228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558325060656343E-2"/>
                  <c:y val="-9.7982940167142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446660048525075E-2"/>
                  <c:y val="-6.5321960111427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 топлива</c:v>
                </c:pt>
                <c:pt idx="1">
                  <c:v>Расход масла</c:v>
                </c:pt>
                <c:pt idx="2">
                  <c:v>Затраты на ТО и ТР</c:v>
                </c:pt>
                <c:pt idx="3">
                  <c:v>Сила тяги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0.89</c:v>
                </c:pt>
                <c:pt idx="1">
                  <c:v>0.4</c:v>
                </c:pt>
                <c:pt idx="2">
                  <c:v>0.55000000000000004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06528"/>
        <c:axId val="34008064"/>
        <c:axId val="0"/>
      </c:bar3DChart>
      <c:catAx>
        <c:axId val="34006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4008064"/>
        <c:crosses val="autoZero"/>
        <c:auto val="1"/>
        <c:lblAlgn val="ctr"/>
        <c:lblOffset val="100"/>
        <c:noMultiLvlLbl val="0"/>
      </c:catAx>
      <c:valAx>
        <c:axId val="34008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00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87485709473141"/>
          <c:y val="7.5704808519218014E-2"/>
          <c:w val="0.2844794798785798"/>
          <c:h val="0.169241997802713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Серийный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 топлива</c:v>
                </c:pt>
                <c:pt idx="1">
                  <c:v>Расход масла</c:v>
                </c:pt>
                <c:pt idx="2">
                  <c:v>Затраты на ТО и ТР</c:v>
                </c:pt>
                <c:pt idx="3">
                  <c:v>Сила тяги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Модернизированный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446548053800473E-2"/>
                  <c:y val="-3.2660980055713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2432704609882E-2"/>
                  <c:y val="-1.306439202228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558325060656343E-2"/>
                  <c:y val="-9.7982940167142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446660048525075E-2"/>
                  <c:y val="-6.5321960111427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 топлива</c:v>
                </c:pt>
                <c:pt idx="1">
                  <c:v>Расход масла</c:v>
                </c:pt>
                <c:pt idx="2">
                  <c:v>Затраты на ТО и ТР</c:v>
                </c:pt>
                <c:pt idx="3">
                  <c:v>Сила тяги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0.79</c:v>
                </c:pt>
                <c:pt idx="1">
                  <c:v>0.2</c:v>
                </c:pt>
                <c:pt idx="2">
                  <c:v>0.4</c:v>
                </c:pt>
                <c:pt idx="3">
                  <c:v>1.08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660736"/>
        <c:axId val="36662272"/>
        <c:axId val="0"/>
      </c:bar3DChart>
      <c:catAx>
        <c:axId val="36660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6662272"/>
        <c:crosses val="autoZero"/>
        <c:auto val="1"/>
        <c:lblAlgn val="ctr"/>
        <c:lblOffset val="100"/>
        <c:noMultiLvlLbl val="0"/>
      </c:catAx>
      <c:valAx>
        <c:axId val="36662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66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98652210686264"/>
          <c:y val="9.5301396552646397E-2"/>
          <c:w val="0.2844794798785798"/>
          <c:h val="0.169241997802713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Серийный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 топлива</c:v>
                </c:pt>
                <c:pt idx="1">
                  <c:v>Расход масла</c:v>
                </c:pt>
                <c:pt idx="2">
                  <c:v>Затраты на ТО и ТР</c:v>
                </c:pt>
                <c:pt idx="3">
                  <c:v>Сила тяги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Модернизированный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446548053800473E-2"/>
                  <c:y val="-3.2660980055713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2432704609882E-2"/>
                  <c:y val="-1.306439202228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558325060656343E-2"/>
                  <c:y val="-9.7982940167142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446660048525075E-2"/>
                  <c:y val="-6.5321960111427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 топлива</c:v>
                </c:pt>
                <c:pt idx="1">
                  <c:v>Расход масла</c:v>
                </c:pt>
                <c:pt idx="2">
                  <c:v>Затраты на ТО и ТР</c:v>
                </c:pt>
                <c:pt idx="3">
                  <c:v>Сила тяги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0.82</c:v>
                </c:pt>
                <c:pt idx="1">
                  <c:v>0.3</c:v>
                </c:pt>
                <c:pt idx="2">
                  <c:v>0.5</c:v>
                </c:pt>
                <c:pt idx="3">
                  <c:v>1.17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659392"/>
        <c:axId val="39660928"/>
        <c:axId val="0"/>
      </c:bar3DChart>
      <c:catAx>
        <c:axId val="39659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9660928"/>
        <c:crosses val="autoZero"/>
        <c:auto val="1"/>
        <c:lblAlgn val="ctr"/>
        <c:lblOffset val="100"/>
        <c:noMultiLvlLbl val="0"/>
      </c:catAx>
      <c:valAx>
        <c:axId val="39660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65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25352111414142"/>
          <c:y val="0.5166280392713567"/>
          <c:w val="0.2844794798785798"/>
          <c:h val="0.169241997802713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9A292F3-3F1C-4630-9B38-FBA8E291473F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0C26368-10D0-4CC0-A3A6-3D465C83B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6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A0F3640-65BC-43FE-9469-9062F4C309C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C44DD86-8200-4BE0-A2F5-DF2479D7DE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92546"/>
            <a:ext cx="7772400" cy="2067694"/>
          </a:xfrm>
        </p:spPr>
        <p:txBody>
          <a:bodyPr/>
          <a:lstStyle/>
          <a:p>
            <a:pPr algn="ctr"/>
            <a:r>
              <a:rPr lang="uk-UA" sz="2400" dirty="0" err="1" smtClean="0">
                <a:solidFill>
                  <a:srgbClr val="C00000"/>
                </a:solidFill>
              </a:rPr>
              <a:t>Николаевский</a:t>
            </a:r>
            <a:r>
              <a:rPr lang="uk-UA" sz="2400" dirty="0" smtClean="0">
                <a:solidFill>
                  <a:srgbClr val="C00000"/>
                </a:solidFill>
              </a:rPr>
              <a:t> </a:t>
            </a:r>
            <a:r>
              <a:rPr lang="uk-UA" sz="2400" dirty="0" smtClean="0">
                <a:solidFill>
                  <a:srgbClr val="C00000"/>
                </a:solidFill>
              </a:rPr>
              <a:t/>
            </a:r>
            <a:br>
              <a:rPr lang="uk-UA" sz="2400" dirty="0" smtClean="0">
                <a:solidFill>
                  <a:srgbClr val="C00000"/>
                </a:solidFill>
              </a:rPr>
            </a:br>
            <a:r>
              <a:rPr lang="ru-RU" sz="2400" dirty="0" err="1" smtClean="0">
                <a:solidFill>
                  <a:srgbClr val="C00000"/>
                </a:solidFill>
              </a:rPr>
              <a:t>тепловозоремонтный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завод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23678"/>
            <a:ext cx="8136904" cy="25922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модернизация тепловозов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серии ТГМ4,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ТГМ6, ТЭМ7, ТЭ10.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Реализованные проекты и их результаты.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endParaRPr lang="en-US" dirty="0" smtClean="0">
              <a:latin typeface="+mn-lt"/>
            </a:endParaRPr>
          </a:p>
          <a:p>
            <a:pPr algn="r"/>
            <a:r>
              <a:rPr lang="en-US" dirty="0" smtClean="0">
                <a:latin typeface="+mn-lt"/>
              </a:rPr>
              <a:t>www.ntrz.com.ua</a:t>
            </a:r>
            <a:endParaRPr lang="ru-RU" dirty="0">
              <a:latin typeface="+mn-lt"/>
            </a:endParaRPr>
          </a:p>
        </p:txBody>
      </p:sp>
      <p:pic>
        <p:nvPicPr>
          <p:cNvPr id="4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0"/>
            <a:ext cx="138782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6840760" cy="512995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Модернизация тепловоза тэм7</a:t>
            </a:r>
            <a:r>
              <a:rPr lang="ru-RU" sz="2400" dirty="0"/>
              <a:t> </a:t>
            </a:r>
            <a:r>
              <a:rPr lang="ru-RU" sz="2400" dirty="0" smtClean="0"/>
              <a:t>с установкой дизеля </a:t>
            </a:r>
            <a:r>
              <a:rPr lang="en-US" sz="2400" dirty="0" smtClean="0"/>
              <a:t>ABC/</a:t>
            </a:r>
            <a:r>
              <a:rPr lang="ru-RU" sz="2400" dirty="0" smtClean="0"/>
              <a:t>Бельгия/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188615"/>
              </p:ext>
            </p:extLst>
          </p:nvPr>
        </p:nvGraphicFramePr>
        <p:xfrm>
          <a:off x="35496" y="1059582"/>
          <a:ext cx="89289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0"/>
            <a:ext cx="138782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55" y="1203598"/>
            <a:ext cx="2463113" cy="180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0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1" y="258555"/>
            <a:ext cx="8064896" cy="512995"/>
          </a:xfrm>
        </p:spPr>
        <p:txBody>
          <a:bodyPr>
            <a:noAutofit/>
          </a:bodyPr>
          <a:lstStyle/>
          <a:p>
            <a:r>
              <a:rPr lang="ru-RU" sz="2000" dirty="0" smtClean="0"/>
              <a:t>Тяговая характеристика</a:t>
            </a:r>
            <a:br>
              <a:rPr lang="ru-RU" sz="2000" dirty="0" smtClean="0"/>
            </a:br>
            <a:r>
              <a:rPr lang="ru-RU" sz="2000" dirty="0" smtClean="0"/>
              <a:t>модернизированного тепловоза серии 2ТЭ10</a:t>
            </a:r>
            <a:endParaRPr lang="ru-RU" sz="2000" dirty="0"/>
          </a:p>
        </p:txBody>
      </p:sp>
      <p:pic>
        <p:nvPicPr>
          <p:cNvPr id="5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0"/>
            <a:ext cx="138782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7990"/>
            <a:ext cx="6984776" cy="40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1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2"/>
            <a:ext cx="7620000" cy="432048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ООО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«Николаевский </a:t>
            </a:r>
            <a:r>
              <a:rPr lang="ru-RU" sz="4000" dirty="0" err="1" smtClean="0">
                <a:solidFill>
                  <a:schemeClr val="accent3">
                    <a:lumMod val="75000"/>
                  </a:schemeClr>
                </a:solidFill>
              </a:rPr>
              <a:t>Тепловозоремонтный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 Завод»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КАПИТАЛЬНЫЙ РЕМОНТ И МОДЕРНИЗАЦИЯ ТЕПЛОВОЗОВ</a:t>
            </a:r>
            <a:endParaRPr lang="ru-RU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600" b="0" dirty="0" smtClean="0"/>
              <a:t>Украина</a:t>
            </a:r>
            <a:r>
              <a:rPr lang="ru-RU" sz="2600" b="0" dirty="0"/>
              <a:t>, 54037, Николаев,</a:t>
            </a:r>
          </a:p>
          <a:p>
            <a:r>
              <a:rPr lang="ru-RU" sz="2600" b="0" dirty="0"/>
              <a:t>ул. Знаменская, 16-А</a:t>
            </a:r>
          </a:p>
          <a:p>
            <a:r>
              <a:rPr lang="ru-RU" sz="2600" b="0" dirty="0"/>
              <a:t>Телефоны:</a:t>
            </a:r>
          </a:p>
          <a:p>
            <a:r>
              <a:rPr lang="ru-RU" sz="2600" b="0" dirty="0"/>
              <a:t>+38  0512 70-90-71</a:t>
            </a:r>
          </a:p>
          <a:p>
            <a:r>
              <a:rPr lang="ru-RU" sz="2600" b="0" dirty="0"/>
              <a:t>+38  0512 70-99-70</a:t>
            </a:r>
          </a:p>
          <a:p>
            <a:r>
              <a:rPr lang="ru-RU" sz="2600" dirty="0" smtClean="0"/>
              <a:t>www.ntrz.com.ua</a:t>
            </a:r>
          </a:p>
          <a:p>
            <a:r>
              <a:rPr lang="en-US" sz="2600" dirty="0" smtClean="0"/>
              <a:t>fb.com/</a:t>
            </a:r>
            <a:r>
              <a:rPr lang="en-US" sz="2600" dirty="0" err="1" smtClean="0"/>
              <a:t>ooontrz</a:t>
            </a:r>
            <a:endParaRPr lang="ru-RU" sz="2600" dirty="0"/>
          </a:p>
          <a:p>
            <a:r>
              <a:rPr lang="ru-RU" sz="2600" b="0" dirty="0"/>
              <a:t>e-</a:t>
            </a:r>
            <a:r>
              <a:rPr lang="ru-RU" sz="2600" b="0" dirty="0" err="1"/>
              <a:t>mail</a:t>
            </a:r>
            <a:r>
              <a:rPr lang="ru-RU" sz="2600" b="0" dirty="0"/>
              <a:t>: </a:t>
            </a:r>
            <a:r>
              <a:rPr lang="ru-RU" sz="2600" dirty="0">
                <a:solidFill>
                  <a:srgbClr val="0070C0"/>
                </a:solidFill>
              </a:rPr>
              <a:t>ooontrz@gmail.com</a:t>
            </a:r>
          </a:p>
          <a:p>
            <a:r>
              <a:rPr lang="ru-RU" sz="2600" b="0" dirty="0"/>
              <a:t>SKYPE: </a:t>
            </a:r>
            <a:r>
              <a:rPr lang="ru-RU" sz="2600" b="0" dirty="0" err="1" smtClean="0"/>
              <a:t>ooontrz</a:t>
            </a:r>
            <a:endParaRPr lang="ru-RU" sz="2600" b="0" dirty="0" smtClean="0"/>
          </a:p>
          <a:p>
            <a:endParaRPr lang="ru-RU" dirty="0"/>
          </a:p>
          <a:p>
            <a:pPr algn="ctr"/>
            <a:r>
              <a:rPr lang="ru-RU" sz="5100" dirty="0" smtClean="0">
                <a:solidFill>
                  <a:schemeClr val="tx2"/>
                </a:solidFill>
              </a:rPr>
              <a:t>Спасибо за внимание</a:t>
            </a:r>
            <a:endParaRPr lang="ru-RU" sz="51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63638"/>
            <a:ext cx="3863738" cy="21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1" y="123478"/>
            <a:ext cx="8291264" cy="10287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Реализованные проекты модернизации</a:t>
            </a:r>
            <a:endParaRPr lang="ru-RU" sz="2800" dirty="0"/>
          </a:p>
        </p:txBody>
      </p:sp>
      <p:pic>
        <p:nvPicPr>
          <p:cNvPr id="5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0"/>
            <a:ext cx="138782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E\диск С\Рабочая Папка\!Лучшие фото тепловозов\DSC_066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6734"/>
            <a:ext cx="2736304" cy="18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42331"/>
            <a:ext cx="3097471" cy="266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G:\Старп раб стол\АБЦ\DSC_0443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4" y="3200620"/>
            <a:ext cx="2736304" cy="18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0800000">
            <a:off x="3743722" y="2558631"/>
            <a:ext cx="1584176" cy="10343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36478" y="799009"/>
            <a:ext cx="8291264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Тепловозы серии ТГМ: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модернизировано </a:t>
            </a:r>
            <a:r>
              <a:rPr lang="ru-RU" sz="1400" b="1" dirty="0" smtClean="0">
                <a:latin typeface="+mn-lt"/>
              </a:rPr>
              <a:t>17 </a:t>
            </a:r>
            <a:r>
              <a:rPr lang="ru-RU" sz="1400" b="1" cap="none" dirty="0" smtClean="0">
                <a:latin typeface="+mn-lt"/>
              </a:rPr>
              <a:t>ед</a:t>
            </a:r>
            <a:r>
              <a:rPr lang="ru-RU" sz="1400" b="1" dirty="0" smtClean="0">
                <a:latin typeface="+mn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+mn-lt"/>
              </a:rPr>
              <a:t>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В стадии реализации </a:t>
            </a:r>
            <a:r>
              <a:rPr lang="ru-RU" sz="1400" b="1" dirty="0" smtClean="0">
                <a:latin typeface="+mn-lt"/>
              </a:rPr>
              <a:t>8 </a:t>
            </a:r>
            <a:r>
              <a:rPr lang="ru-RU" sz="1400" b="1" cap="none" dirty="0" smtClean="0">
                <a:latin typeface="+mn-lt"/>
              </a:rPr>
              <a:t>ед</a:t>
            </a:r>
            <a:r>
              <a:rPr lang="ru-RU" sz="1400" b="1" dirty="0" smtClean="0">
                <a:latin typeface="+mn-lt"/>
              </a:rPr>
              <a:t>.</a:t>
            </a:r>
            <a:endParaRPr lang="ru-RU" sz="1400" b="1" dirty="0"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885544" y="4277659"/>
            <a:ext cx="3258456" cy="514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+mn-lt"/>
              </a:rPr>
              <a:t>CUMMINS </a:t>
            </a:r>
            <a:r>
              <a:rPr lang="ru-RU" sz="1600" dirty="0" smtClean="0">
                <a:latin typeface="+mn-lt"/>
              </a:rPr>
              <a:t>/США/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1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1" y="123478"/>
            <a:ext cx="8291264" cy="10287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Реализованные проекты модернизации</a:t>
            </a:r>
            <a:endParaRPr lang="ru-RU" sz="2800" dirty="0"/>
          </a:p>
        </p:txBody>
      </p:sp>
      <p:pic>
        <p:nvPicPr>
          <p:cNvPr id="5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0"/>
            <a:ext cx="138782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0800000">
            <a:off x="3995936" y="2318560"/>
            <a:ext cx="1584176" cy="10343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87737" y="1038994"/>
            <a:ext cx="8291264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Тепловоз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серии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Тэм7: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модернизирована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1 </a:t>
            </a:r>
            <a:r>
              <a:rPr lang="ru-RU" sz="1600" b="1" cap="none" dirty="0" smtClean="0">
                <a:latin typeface="+mn-lt"/>
              </a:rPr>
              <a:t>ед.</a:t>
            </a:r>
            <a:endParaRPr lang="ru-RU" sz="1600" b="1" dirty="0" smtClean="0">
              <a:latin typeface="+mn-lt"/>
            </a:endParaRPr>
          </a:p>
          <a:p>
            <a:endParaRPr lang="ru-RU" sz="1600" b="1" dirty="0" smtClean="0">
              <a:latin typeface="+mn-lt"/>
            </a:endParaRPr>
          </a:p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Тепловоз серии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Тэ10: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В стадии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модернизации </a:t>
            </a:r>
            <a:r>
              <a:rPr lang="ru-RU" sz="1600" dirty="0" smtClean="0">
                <a:latin typeface="+mn-lt"/>
              </a:rPr>
              <a:t>2 </a:t>
            </a:r>
            <a:r>
              <a:rPr lang="ru-RU" sz="1600" cap="none" dirty="0" smtClean="0">
                <a:latin typeface="+mn-lt"/>
              </a:rPr>
              <a:t>ед.</a:t>
            </a:r>
            <a:endParaRPr lang="ru-RU" sz="1600" dirty="0">
              <a:latin typeface="+mn-lt"/>
            </a:endParaRPr>
          </a:p>
          <a:p>
            <a:endParaRPr lang="ru-RU" sz="1600" dirty="0" smtClean="0">
              <a:latin typeface="+mn-lt"/>
            </a:endParaRPr>
          </a:p>
        </p:txBody>
      </p:sp>
      <p:pic>
        <p:nvPicPr>
          <p:cNvPr id="3076" name="Picture 4" descr="http://12mm.ru/base/teplovoz/teplovoz-2te10u-kam/bigfoto/23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3977"/>
            <a:ext cx="3420193" cy="20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23678"/>
            <a:ext cx="2808312" cy="235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885544" y="4277659"/>
            <a:ext cx="3258456" cy="514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+mn-lt"/>
              </a:rPr>
              <a:t>ABC </a:t>
            </a:r>
            <a:r>
              <a:rPr lang="ru-RU" sz="1600" dirty="0" smtClean="0">
                <a:latin typeface="+mn-lt"/>
              </a:rPr>
              <a:t>/</a:t>
            </a:r>
            <a:r>
              <a:rPr lang="ru-RU" sz="1600" dirty="0" err="1" smtClean="0">
                <a:latin typeface="+mn-lt"/>
              </a:rPr>
              <a:t>бельгия</a:t>
            </a:r>
            <a:r>
              <a:rPr lang="ru-RU" sz="1600" dirty="0" smtClean="0">
                <a:latin typeface="+mn-lt"/>
              </a:rPr>
              <a:t>/</a:t>
            </a:r>
            <a:endParaRPr lang="ru-RU" sz="1600" b="1" dirty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56494"/>
            <a:ext cx="2463113" cy="180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8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1" y="123478"/>
            <a:ext cx="8291264" cy="10287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перспективные </a:t>
            </a:r>
            <a:r>
              <a:rPr lang="ru-RU" sz="2800" dirty="0" smtClean="0"/>
              <a:t>проекты модернизации</a:t>
            </a:r>
            <a:endParaRPr lang="ru-RU" sz="2800" dirty="0"/>
          </a:p>
        </p:txBody>
      </p:sp>
      <p:pic>
        <p:nvPicPr>
          <p:cNvPr id="5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0"/>
            <a:ext cx="138782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3507" y="3534352"/>
            <a:ext cx="2592288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ДИЗЕЛЬ </a:t>
            </a:r>
            <a:r>
              <a:rPr lang="en-US" sz="1100" dirty="0">
                <a:solidFill>
                  <a:srgbClr val="FF0000"/>
                </a:solidFill>
              </a:rPr>
              <a:t>Cummins 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rgbClr val="FF0000"/>
                </a:solidFill>
              </a:rPr>
              <a:t>(</a:t>
            </a:r>
            <a:r>
              <a:rPr lang="ru-RU" sz="1100" dirty="0">
                <a:solidFill>
                  <a:srgbClr val="FF0000"/>
                </a:solidFill>
              </a:rPr>
              <a:t>США)</a:t>
            </a:r>
          </a:p>
          <a:p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или дизеля  </a:t>
            </a:r>
            <a:r>
              <a:rPr lang="en-US" sz="1100" dirty="0">
                <a:solidFill>
                  <a:srgbClr val="FF0000"/>
                </a:solidFill>
              </a:rPr>
              <a:t>ABC </a:t>
            </a:r>
            <a:r>
              <a:rPr lang="ru-RU" sz="1100" dirty="0" smtClean="0">
                <a:solidFill>
                  <a:srgbClr val="FF0000"/>
                </a:solidFill>
              </a:rPr>
              <a:t>(</a:t>
            </a:r>
            <a:r>
              <a:rPr lang="ru-RU" sz="1100" dirty="0">
                <a:solidFill>
                  <a:srgbClr val="FF0000"/>
                </a:solidFill>
              </a:rPr>
              <a:t>Бельгия)</a:t>
            </a:r>
          </a:p>
          <a:p>
            <a:endParaRPr lang="ru-RU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84821" y="1409328"/>
            <a:ext cx="1512168" cy="514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М62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7834" r="14954"/>
          <a:stretch/>
        </p:blipFill>
        <p:spPr bwMode="auto">
          <a:xfrm>
            <a:off x="263314" y="1923678"/>
            <a:ext cx="2352675" cy="176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/>
          <a:stretch/>
        </p:blipFill>
        <p:spPr bwMode="auto">
          <a:xfrm>
            <a:off x="2749512" y="2099591"/>
            <a:ext cx="3312368" cy="14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995936" y="1409328"/>
            <a:ext cx="1512168" cy="514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ТЭМ2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3671894"/>
            <a:ext cx="2808312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ДИЗЕЛЬ </a:t>
            </a:r>
            <a:r>
              <a:rPr lang="en-US" sz="1100" dirty="0" smtClean="0">
                <a:solidFill>
                  <a:srgbClr val="FF0000"/>
                </a:solidFill>
              </a:rPr>
              <a:t>Cummins </a:t>
            </a:r>
            <a:r>
              <a:rPr lang="ru-RU" sz="1100" dirty="0">
                <a:solidFill>
                  <a:srgbClr val="FF0000"/>
                </a:solidFill>
              </a:rPr>
              <a:t>(США</a:t>
            </a:r>
            <a:r>
              <a:rPr lang="ru-RU" sz="1100" dirty="0" smtClean="0">
                <a:solidFill>
                  <a:srgbClr val="FF0000"/>
                </a:solidFill>
              </a:rPr>
              <a:t>)</a:t>
            </a:r>
            <a:endParaRPr lang="ru-RU" sz="1100" dirty="0">
              <a:solidFill>
                <a:srgbClr val="FF0000"/>
              </a:solidFill>
            </a:endParaRPr>
          </a:p>
          <a:p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или </a:t>
            </a:r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</a:rPr>
              <a:t>дизель </a:t>
            </a:r>
            <a:r>
              <a:rPr lang="en-US" sz="1100" dirty="0" smtClean="0">
                <a:solidFill>
                  <a:srgbClr val="FF0000"/>
                </a:solidFill>
              </a:rPr>
              <a:t>CATERPILLAR </a:t>
            </a:r>
            <a:r>
              <a:rPr lang="ru-RU" sz="1100" dirty="0">
                <a:solidFill>
                  <a:srgbClr val="FF0000"/>
                </a:solidFill>
              </a:rPr>
              <a:t>(США)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endParaRPr lang="ru-RU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" name="Picture 3" descr="C:\Users\As\Documents\Cummins  Модель ТЭМ 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33" y="2099591"/>
            <a:ext cx="27167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5868144" y="3657036"/>
            <a:ext cx="3275856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ДИЗЕЛЬ </a:t>
            </a:r>
            <a:r>
              <a:rPr lang="en-US" sz="1100" dirty="0" smtClean="0">
                <a:solidFill>
                  <a:srgbClr val="FF0000"/>
                </a:solidFill>
              </a:rPr>
              <a:t>Cummins,</a:t>
            </a:r>
            <a:r>
              <a:rPr lang="en-US" sz="1100" dirty="0">
                <a:solidFill>
                  <a:srgbClr val="FF0000"/>
                </a:solidFill>
              </a:rPr>
              <a:t> CATERPILLAR 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rgbClr val="FF0000"/>
                </a:solidFill>
              </a:rPr>
              <a:t>(США)</a:t>
            </a:r>
            <a:endParaRPr lang="ru-RU" sz="1100" dirty="0">
              <a:solidFill>
                <a:srgbClr val="FF0000"/>
              </a:solidFill>
            </a:endParaRPr>
          </a:p>
          <a:p>
            <a:r>
              <a:rPr lang="ru-RU" sz="1100" dirty="0">
                <a:solidFill>
                  <a:schemeClr val="accent3">
                    <a:lumMod val="75000"/>
                  </a:schemeClr>
                </a:solidFill>
              </a:rPr>
              <a:t>или </a:t>
            </a:r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</a:rPr>
              <a:t>дизель </a:t>
            </a:r>
            <a:r>
              <a:rPr lang="en-US" sz="1100" dirty="0" smtClean="0">
                <a:solidFill>
                  <a:srgbClr val="FF0000"/>
                </a:solidFill>
              </a:rPr>
              <a:t>ABC</a:t>
            </a:r>
            <a:r>
              <a:rPr lang="ru-RU" sz="1100" dirty="0" smtClean="0">
                <a:solidFill>
                  <a:srgbClr val="FF0000"/>
                </a:solidFill>
              </a:rPr>
              <a:t> (</a:t>
            </a:r>
            <a:r>
              <a:rPr lang="ru-RU" sz="1100" dirty="0" err="1" smtClean="0">
                <a:solidFill>
                  <a:srgbClr val="FF0000"/>
                </a:solidFill>
              </a:rPr>
              <a:t>бельгия</a:t>
            </a:r>
            <a:r>
              <a:rPr lang="ru-RU" sz="1100" dirty="0" smtClean="0">
                <a:solidFill>
                  <a:srgbClr val="FF0000"/>
                </a:solidFill>
              </a:rPr>
              <a:t>)</a:t>
            </a:r>
            <a:endParaRPr lang="ru-RU" sz="1100" dirty="0">
              <a:solidFill>
                <a:srgbClr val="FF0000"/>
              </a:solidFill>
            </a:endParaRPr>
          </a:p>
          <a:p>
            <a:endParaRPr lang="ru-RU" sz="1100" dirty="0">
              <a:solidFill>
                <a:srgbClr val="FF0000"/>
              </a:solidFill>
            </a:endParaRPr>
          </a:p>
          <a:p>
            <a:endParaRPr lang="ru-RU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948264" y="1409328"/>
            <a:ext cx="1512168" cy="514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ТЭМ7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2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1" y="123478"/>
            <a:ext cx="8291264" cy="102870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Роторно</a:t>
            </a:r>
            <a:r>
              <a:rPr lang="ru-RU" sz="2800" dirty="0" smtClean="0"/>
              <a:t> пластинчатый компрессор АКЛ(Италия-Украина)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53" y="1059582"/>
            <a:ext cx="7620000" cy="328017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Ресурс 100 000 </a:t>
            </a:r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</a:rPr>
              <a:t>моточасов</a:t>
            </a:r>
            <a:endParaRPr lang="ru-RU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Снижение шума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ТО каждые 2500 </a:t>
            </a:r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</a:rPr>
              <a:t>моточасов</a:t>
            </a:r>
            <a:endParaRPr lang="ru-RU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Установлено 19 единиц</a:t>
            </a: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0"/>
            <a:ext cx="138782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Фото Вячеслава Симченк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15766"/>
            <a:ext cx="2957844" cy="2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\Downloads\958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5" y="2710597"/>
            <a:ext cx="2575615" cy="22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s\Downloads\IMG-50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3"/>
          <a:stretch/>
        </p:blipFill>
        <p:spPr bwMode="auto">
          <a:xfrm>
            <a:off x="3347863" y="2692510"/>
            <a:ext cx="2113491" cy="22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291264" cy="10287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Разрешительные </a:t>
            </a:r>
            <a:r>
              <a:rPr lang="ru-RU" sz="2800" dirty="0" smtClean="0"/>
              <a:t>документы</a:t>
            </a:r>
            <a:endParaRPr lang="ru-RU" sz="2800" dirty="0"/>
          </a:p>
        </p:txBody>
      </p:sp>
      <p:pic>
        <p:nvPicPr>
          <p:cNvPr id="5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0"/>
            <a:ext cx="138782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Сертификат соответствия на выполнение услуг по проведению модернизации , КР, ТР и ТО тепловозов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Технические условия на выполнение модернизации тепловозов внесенные в каталог ТУ Украины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Сертификаты </a:t>
            </a:r>
            <a:r>
              <a:rPr lang="en-US" dirty="0" err="1" smtClean="0"/>
              <a:t>Mattei</a:t>
            </a:r>
            <a:r>
              <a:rPr lang="en-US" dirty="0" smtClean="0"/>
              <a:t>, ABC, Cummins, </a:t>
            </a:r>
            <a:r>
              <a:rPr lang="en-US" dirty="0" err="1" smtClean="0"/>
              <a:t>Heinzmann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427168" cy="729019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Модернизация ТГМ-4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 установкой дизеля </a:t>
            </a:r>
            <a:r>
              <a:rPr lang="en-US" sz="2400" dirty="0" err="1" smtClean="0"/>
              <a:t>cummins</a:t>
            </a:r>
            <a:r>
              <a:rPr lang="ru-RU" sz="2400" dirty="0" smtClean="0"/>
              <a:t> /США/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364712"/>
              </p:ext>
            </p:extLst>
          </p:nvPr>
        </p:nvGraphicFramePr>
        <p:xfrm>
          <a:off x="35496" y="1059582"/>
          <a:ext cx="89289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0"/>
            <a:ext cx="138782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диск С\Рабочая Папка\!Лучшие фото тепловозов\DSC_120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571750"/>
            <a:ext cx="2462753" cy="16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643192" cy="729019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Модернизация ТГМ-6</a:t>
            </a:r>
            <a:br>
              <a:rPr lang="ru-RU" sz="2400" dirty="0" smtClean="0"/>
            </a:br>
            <a:r>
              <a:rPr lang="ru-RU" sz="2400" dirty="0" smtClean="0"/>
              <a:t>с установкой дизеля </a:t>
            </a:r>
            <a:r>
              <a:rPr lang="en-US" sz="2400" dirty="0" err="1" smtClean="0"/>
              <a:t>cummins</a:t>
            </a:r>
            <a:r>
              <a:rPr lang="ru-RU" sz="2400" dirty="0" smtClean="0"/>
              <a:t> /США/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283983"/>
              </p:ext>
            </p:extLst>
          </p:nvPr>
        </p:nvGraphicFramePr>
        <p:xfrm>
          <a:off x="35496" y="1059582"/>
          <a:ext cx="89289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0"/>
            <a:ext cx="138782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b6c41ca1f4ced1681ee2777ebeaebbf.i999x999x6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70" y="2304282"/>
            <a:ext cx="238558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4003"/>
            <a:ext cx="7643192" cy="729019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Подтверждение эффективности проекта</a:t>
            </a:r>
            <a:endParaRPr lang="ru-RU" sz="2400" dirty="0"/>
          </a:p>
        </p:txBody>
      </p:sp>
      <p:pic>
        <p:nvPicPr>
          <p:cNvPr id="5" name="Picture 2" descr="G:\E\диск С\Рабочая Папка\МТРЗ Уставніе\Логотип\готовый-лог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12" y="0"/>
            <a:ext cx="1387829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14450"/>
            <a:ext cx="4330824" cy="3633563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Единственный проект в Украине, </a:t>
            </a: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</a:rPr>
              <a:t>прошедший испытания по процедурам </a:t>
            </a:r>
            <a:r>
              <a:rPr lang="en-US" dirty="0" smtClean="0">
                <a:solidFill>
                  <a:srgbClr val="FF0000"/>
                </a:solidFill>
              </a:rPr>
              <a:t>CUMMINS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</a:rPr>
              <a:t>Компания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Cummins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сохраняет гарантийные обязательства на двигатели установленные по проекту модернизации НТРЗ</a:t>
            </a:r>
          </a:p>
          <a:p>
            <a:endParaRPr lang="en-US" dirty="0" smtClean="0"/>
          </a:p>
        </p:txBody>
      </p:sp>
      <p:pic>
        <p:nvPicPr>
          <p:cNvPr id="1026" name="Picture 2" descr="G:\E\Cummins #2\Фото\Лучшее отобранное\DSC_0750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75606"/>
            <a:ext cx="390351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1568</TotalTime>
  <Words>254</Words>
  <Application>Microsoft Office PowerPoint</Application>
  <PresentationFormat>Экран (16:9)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Николаевский  тепловозоремонтный  завод</vt:lpstr>
      <vt:lpstr>Реализованные проекты модернизации</vt:lpstr>
      <vt:lpstr>Реализованные проекты модернизации</vt:lpstr>
      <vt:lpstr>перспективные проекты модернизации</vt:lpstr>
      <vt:lpstr>Роторно пластинчатый компрессор АКЛ(Италия-Украина)</vt:lpstr>
      <vt:lpstr>Разрешительные документы</vt:lpstr>
      <vt:lpstr>Модернизация ТГМ-4 с установкой дизеля cummins /США/</vt:lpstr>
      <vt:lpstr>Модернизация ТГМ-6 с установкой дизеля cummins /США/</vt:lpstr>
      <vt:lpstr>Подтверждение эффективности проекта</vt:lpstr>
      <vt:lpstr>Модернизация тепловоза тэм7 с установкой дизеля ABC/Бельгия/</vt:lpstr>
      <vt:lpstr>Тяговая характеристика модернизированного тепловоза серии 2ТЭ10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Николаевский тепловозоремонтный  завод</dc:title>
  <dc:creator>User</dc:creator>
  <cp:lastModifiedBy>User</cp:lastModifiedBy>
  <cp:revision>37</cp:revision>
  <cp:lastPrinted>2019-10-16T11:02:30Z</cp:lastPrinted>
  <dcterms:created xsi:type="dcterms:W3CDTF">2019-06-03T12:00:27Z</dcterms:created>
  <dcterms:modified xsi:type="dcterms:W3CDTF">2019-10-16T11:02:43Z</dcterms:modified>
</cp:coreProperties>
</file>